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82C383-CA9C-4CFF-9BFF-1A4D755AB2AD}" v="4" dt="2022-12-16T18:47:10.8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53" autoAdjust="0"/>
    <p:restoredTop sz="96374" autoAdjust="0"/>
  </p:normalViewPr>
  <p:slideViewPr>
    <p:cSldViewPr>
      <p:cViewPr varScale="1">
        <p:scale>
          <a:sx n="78" d="100"/>
          <a:sy n="78" d="100"/>
        </p:scale>
        <p:origin x="13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8" Type="http://schemas.microsoft.com/office/2015/10/relationships/revisionInfo" Target="revisionInfo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6/11/relationships/changesInfo" Target="changesInfos/changesInfo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Gerland Sr." userId="df8bc3f8-71fb-4c03-949f-ec5e4153872d" providerId="ADAL" clId="{5198E704-9542-48F8-BD0E-82CB4CB4592A}"/>
    <pc:docChg chg="custSel modSld">
      <pc:chgData name="James Gerland Sr." userId="df8bc3f8-71fb-4c03-949f-ec5e4153872d" providerId="ADAL" clId="{5198E704-9542-48F8-BD0E-82CB4CB4592A}" dt="2022-11-14T19:43:39.738" v="53" actId="20577"/>
      <pc:docMkLst>
        <pc:docMk/>
      </pc:docMkLst>
      <pc:sldChg chg="modNotesTx">
        <pc:chgData name="James Gerland Sr." userId="df8bc3f8-71fb-4c03-949f-ec5e4153872d" providerId="ADAL" clId="{5198E704-9542-48F8-BD0E-82CB4CB4592A}" dt="2022-11-14T19:43:39.738" v="53" actId="20577"/>
        <pc:sldMkLst>
          <pc:docMk/>
          <pc:sldMk cId="3042908538" sldId="262"/>
        </pc:sldMkLst>
      </pc:sldChg>
    </pc:docChg>
  </pc:docChgLst>
  <pc:docChgLst>
    <pc:chgData name="James Gerland Sr." userId="df8bc3f8-71fb-4c03-949f-ec5e4153872d" providerId="ADAL" clId="{6682C383-CA9C-4CFF-9BFF-1A4D755AB2AD}"/>
    <pc:docChg chg="undo custSel modSld">
      <pc:chgData name="James Gerland Sr." userId="df8bc3f8-71fb-4c03-949f-ec5e4153872d" providerId="ADAL" clId="{6682C383-CA9C-4CFF-9BFF-1A4D755AB2AD}" dt="2022-12-17T13:32:53.655" v="15"/>
      <pc:docMkLst>
        <pc:docMk/>
      </pc:docMkLst>
      <pc:sldChg chg="modSp mod">
        <pc:chgData name="James Gerland Sr." userId="df8bc3f8-71fb-4c03-949f-ec5e4153872d" providerId="ADAL" clId="{6682C383-CA9C-4CFF-9BFF-1A4D755AB2AD}" dt="2022-12-16T17:24:31.012" v="1" actId="20577"/>
        <pc:sldMkLst>
          <pc:docMk/>
          <pc:sldMk cId="310823032" sldId="269"/>
        </pc:sldMkLst>
        <pc:spChg chg="mod">
          <ac:chgData name="James Gerland Sr." userId="df8bc3f8-71fb-4c03-949f-ec5e4153872d" providerId="ADAL" clId="{6682C383-CA9C-4CFF-9BFF-1A4D755AB2AD}" dt="2022-12-16T17:24:31.012" v="1" actId="20577"/>
          <ac:spMkLst>
            <pc:docMk/>
            <pc:sldMk cId="310823032" sldId="269"/>
            <ac:spMk id="2" creationId="{23AFE011-534F-41C4-8105-52E5D2823F0F}"/>
          </ac:spMkLst>
        </pc:spChg>
      </pc:sldChg>
      <pc:sldChg chg="modSp mod">
        <pc:chgData name="James Gerland Sr." userId="df8bc3f8-71fb-4c03-949f-ec5e4153872d" providerId="ADAL" clId="{6682C383-CA9C-4CFF-9BFF-1A4D755AB2AD}" dt="2022-12-16T18:00:02.947" v="3"/>
        <pc:sldMkLst>
          <pc:docMk/>
          <pc:sldMk cId="2290577543" sldId="277"/>
        </pc:sldMkLst>
        <pc:spChg chg="mod">
          <ac:chgData name="James Gerland Sr." userId="df8bc3f8-71fb-4c03-949f-ec5e4153872d" providerId="ADAL" clId="{6682C383-CA9C-4CFF-9BFF-1A4D755AB2AD}" dt="2022-12-16T18:00:02.947" v="3"/>
          <ac:spMkLst>
            <pc:docMk/>
            <pc:sldMk cId="2290577543" sldId="277"/>
            <ac:spMk id="2" creationId="{A2E09891-0695-4CD9-8DCE-3B276BD6515D}"/>
          </ac:spMkLst>
        </pc:spChg>
      </pc:sldChg>
      <pc:sldChg chg="modSp mod">
        <pc:chgData name="James Gerland Sr." userId="df8bc3f8-71fb-4c03-949f-ec5e4153872d" providerId="ADAL" clId="{6682C383-CA9C-4CFF-9BFF-1A4D755AB2AD}" dt="2022-12-16T18:09:32.093" v="7"/>
        <pc:sldMkLst>
          <pc:docMk/>
          <pc:sldMk cId="1991455332" sldId="278"/>
        </pc:sldMkLst>
        <pc:spChg chg="mod">
          <ac:chgData name="James Gerland Sr." userId="df8bc3f8-71fb-4c03-949f-ec5e4153872d" providerId="ADAL" clId="{6682C383-CA9C-4CFF-9BFF-1A4D755AB2AD}" dt="2022-12-16T18:08:33.610" v="5" actId="14100"/>
          <ac:spMkLst>
            <pc:docMk/>
            <pc:sldMk cId="1991455332" sldId="278"/>
            <ac:spMk id="2" creationId="{4331E5D6-78EB-4EC8-89C9-C37046E15D8C}"/>
          </ac:spMkLst>
        </pc:spChg>
        <pc:spChg chg="mod">
          <ac:chgData name="James Gerland Sr." userId="df8bc3f8-71fb-4c03-949f-ec5e4153872d" providerId="ADAL" clId="{6682C383-CA9C-4CFF-9BFF-1A4D755AB2AD}" dt="2022-12-16T18:09:32.093" v="7"/>
          <ac:spMkLst>
            <pc:docMk/>
            <pc:sldMk cId="1991455332" sldId="278"/>
            <ac:spMk id="3" creationId="{A701C186-9DBB-4811-A7F3-C026726C52AA}"/>
          </ac:spMkLst>
        </pc:spChg>
      </pc:sldChg>
      <pc:sldChg chg="modSp">
        <pc:chgData name="James Gerland Sr." userId="df8bc3f8-71fb-4c03-949f-ec5e4153872d" providerId="ADAL" clId="{6682C383-CA9C-4CFF-9BFF-1A4D755AB2AD}" dt="2022-12-16T18:47:10.850" v="9" actId="1076"/>
        <pc:sldMkLst>
          <pc:docMk/>
          <pc:sldMk cId="1023832944" sldId="281"/>
        </pc:sldMkLst>
        <pc:spChg chg="mod">
          <ac:chgData name="James Gerland Sr." userId="df8bc3f8-71fb-4c03-949f-ec5e4153872d" providerId="ADAL" clId="{6682C383-CA9C-4CFF-9BFF-1A4D755AB2AD}" dt="2022-12-16T18:47:10.850" v="9" actId="1076"/>
          <ac:spMkLst>
            <pc:docMk/>
            <pc:sldMk cId="1023832944" sldId="281"/>
            <ac:spMk id="6" creationId="{52969F32-256B-4059-B7EF-0223ED9B5436}"/>
          </ac:spMkLst>
        </pc:spChg>
      </pc:sldChg>
      <pc:sldChg chg="modSp mod">
        <pc:chgData name="James Gerland Sr." userId="df8bc3f8-71fb-4c03-949f-ec5e4153872d" providerId="ADAL" clId="{6682C383-CA9C-4CFF-9BFF-1A4D755AB2AD}" dt="2022-12-16T20:02:45.281" v="11"/>
        <pc:sldMkLst>
          <pc:docMk/>
          <pc:sldMk cId="2899179819" sldId="289"/>
        </pc:sldMkLst>
        <pc:spChg chg="mod">
          <ac:chgData name="James Gerland Sr." userId="df8bc3f8-71fb-4c03-949f-ec5e4153872d" providerId="ADAL" clId="{6682C383-CA9C-4CFF-9BFF-1A4D755AB2AD}" dt="2022-12-16T20:02:45.281" v="11"/>
          <ac:spMkLst>
            <pc:docMk/>
            <pc:sldMk cId="2899179819" sldId="289"/>
            <ac:spMk id="3" creationId="{BB3AFD5D-3958-4F11-9BA7-471685B466A1}"/>
          </ac:spMkLst>
        </pc:spChg>
      </pc:sldChg>
      <pc:sldChg chg="modSp mod">
        <pc:chgData name="James Gerland Sr." userId="df8bc3f8-71fb-4c03-949f-ec5e4153872d" providerId="ADAL" clId="{6682C383-CA9C-4CFF-9BFF-1A4D755AB2AD}" dt="2022-12-16T20:12:19.655" v="13" actId="20577"/>
        <pc:sldMkLst>
          <pc:docMk/>
          <pc:sldMk cId="234724042" sldId="292"/>
        </pc:sldMkLst>
        <pc:spChg chg="mod">
          <ac:chgData name="James Gerland Sr." userId="df8bc3f8-71fb-4c03-949f-ec5e4153872d" providerId="ADAL" clId="{6682C383-CA9C-4CFF-9BFF-1A4D755AB2AD}" dt="2022-12-16T20:12:19.655" v="13" actId="20577"/>
          <ac:spMkLst>
            <pc:docMk/>
            <pc:sldMk cId="234724042" sldId="292"/>
            <ac:spMk id="3" creationId="{BFA73A8C-D05E-4BC6-A928-62692626977A}"/>
          </ac:spMkLst>
        </pc:spChg>
      </pc:sldChg>
      <pc:sldChg chg="modSp mod">
        <pc:chgData name="James Gerland Sr." userId="df8bc3f8-71fb-4c03-949f-ec5e4153872d" providerId="ADAL" clId="{6682C383-CA9C-4CFF-9BFF-1A4D755AB2AD}" dt="2022-12-17T13:32:53.655" v="15"/>
        <pc:sldMkLst>
          <pc:docMk/>
          <pc:sldMk cId="2758321343" sldId="301"/>
        </pc:sldMkLst>
        <pc:spChg chg="mod">
          <ac:chgData name="James Gerland Sr." userId="df8bc3f8-71fb-4c03-949f-ec5e4153872d" providerId="ADAL" clId="{6682C383-CA9C-4CFF-9BFF-1A4D755AB2AD}" dt="2022-12-17T13:32:53.655" v="15"/>
          <ac:spMkLst>
            <pc:docMk/>
            <pc:sldMk cId="2758321343" sldId="301"/>
            <ac:spMk id="3" creationId="{CB8C3CD9-F40F-4618-9495-D5708622B7E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12/16/2022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Interpolation = variables indies a string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7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100398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3581400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8C0E8-60FA-4BC0-AAD9-770871265AB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2800" y="4572000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7163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  <p:sldLayoutId id="2147483692" r:id="rId1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86000" y="2590800"/>
            <a:ext cx="4572000" cy="914400"/>
          </a:xfrm>
        </p:spPr>
        <p:txBody>
          <a:bodyPr/>
          <a:lstStyle/>
          <a:p>
            <a:r>
              <a:rPr lang="en-US" dirty="0"/>
              <a:t>How to work with strings and numbers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1660C-3F8C-4856-A478-0FC7D7E83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Escape sequences with single quotes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44EF2-EFCB-4978-9E4A-268594505C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'C:\\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xampp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\\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                // C:\xampp\php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'Mike\'s Music Store';           // Mike's Music Store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$quote = "He said, \"It costs \$12.\"";  // He said, "It costs $12.”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$comment1 = "This is a\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nmulti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-line string.";  // This is a</a:t>
            </a:r>
            <a:b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// multi-line string.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$comment2 = 'Not a\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nmulti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-line string.';</a:t>
            </a:r>
            <a:b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// Not a\n multi-line string.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CAFD0D-0EB8-4CFD-8797-011895D1F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1EB5E0-5215-4EC9-8482-4A3AE3D10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943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4F60C-9AAB-41B2-8ACE-8206E9126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htmlentities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185BC-97EE-47C1-8FA1-46C5C97C1D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htmlentities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$quotes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htmlentities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example that doesn’t use the </a:t>
            </a:r>
            <a:r>
              <a:rPr lang="en-US" b="1" spc="-10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htmlentities</a:t>
            </a: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$copyright1 = "\xa9 2022";          // Result is '</a:t>
            </a:r>
            <a:r>
              <a:rPr lang="en-US" sz="1600" b="1" dirty="0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©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2022'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Arial Unicode MS"/>
                <a:cs typeface="Times New Roman" panose="02020603050405020304" pitchFamily="18" charset="0"/>
              </a:rPr>
              <a:t>echo $copyright1;        // </a:t>
            </a:r>
            <a:r>
              <a:rPr lang="en-US" sz="1600" b="1" dirty="0">
                <a:effectLst/>
                <a:latin typeface="Courier New" panose="02070309020205020404" pitchFamily="49" charset="0"/>
                <a:ea typeface="Courier New,Arial Unicode MS"/>
                <a:cs typeface="Times New Roman" panose="02020603050405020304" pitchFamily="18" charset="0"/>
              </a:rPr>
              <a:t>Some browsers display </a:t>
            </a:r>
            <a:r>
              <a:rPr lang="en-US" sz="1600" b="1" dirty="0">
                <a:effectLst/>
                <a:latin typeface="Tahoma" panose="020B0604030504040204" pitchFamily="34" charset="0"/>
                <a:ea typeface="Arial Unicode MS"/>
                <a:cs typeface="Times New Roman" panose="02020603050405020304" pitchFamily="18" charset="0"/>
              </a:rPr>
              <a:t>�</a:t>
            </a:r>
            <a:r>
              <a:rPr lang="en-US" sz="1600" b="1" dirty="0">
                <a:effectLst/>
                <a:latin typeface="Courier New" panose="02070309020205020404" pitchFamily="49" charset="0"/>
                <a:ea typeface="Arial Unicode MS"/>
                <a:cs typeface="Courier New" panose="02070309020205020404" pitchFamily="49" charset="0"/>
              </a:rPr>
              <a:t> </a:t>
            </a:r>
            <a:r>
              <a:rPr lang="en-US" sz="1600" b="1" dirty="0">
                <a:effectLst/>
                <a:latin typeface="Courier New" panose="02070309020205020404" pitchFamily="49" charset="0"/>
                <a:ea typeface="Courier New,Arial Unicode MS"/>
                <a:cs typeface="Times New Roman" panose="02020603050405020304" pitchFamily="18" charset="0"/>
              </a:rPr>
              <a:t>2</a:t>
            </a:r>
            <a:r>
              <a:rPr lang="en-US" sz="1600" b="1" dirty="0">
                <a:effectLst/>
                <a:latin typeface="Courier New" panose="02070309020205020404" pitchFamily="49" charset="0"/>
                <a:ea typeface="Arial Unicode MS"/>
                <a:cs typeface="Times New Roman" panose="02020603050405020304" pitchFamily="18" charset="0"/>
              </a:rPr>
              <a:t>022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example that uses the </a:t>
            </a:r>
            <a:r>
              <a:rPr lang="en-US" b="1" spc="-10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htmlentities</a:t>
            </a: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Arial Unicode MS"/>
                <a:cs typeface="Times New Roman" panose="02020603050405020304" pitchFamily="18" charset="0"/>
              </a:rPr>
              <a:t>$copyright2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Arial Unicode MS"/>
                <a:cs typeface="Times New Roman" panose="02020603050405020304" pitchFamily="18" charset="0"/>
              </a:rPr>
              <a:t>htmlentities</a:t>
            </a:r>
            <a:r>
              <a:rPr lang="en-US" sz="1600" b="1" dirty="0">
                <a:effectLst/>
                <a:latin typeface="Courier New" panose="02070309020205020404" pitchFamily="49" charset="0"/>
                <a:ea typeface="Arial Unicode MS"/>
                <a:cs typeface="Times New Roman" panose="02020603050405020304" pitchFamily="18" charset="0"/>
              </a:rPr>
              <a:t>("\xa9 2022");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Arial Unicode MS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Arial Unicode MS"/>
                <a:cs typeface="Times New Roman" panose="02020603050405020304" pitchFamily="18" charset="0"/>
              </a:rPr>
              <a:t>                        // Result is '&amp;copy; 2022'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Arial Unicode MS"/>
                <a:cs typeface="Times New Roman" panose="02020603050405020304" pitchFamily="18" charset="0"/>
              </a:rPr>
              <a:t>echo $copyright2;       // Browsers display </a:t>
            </a:r>
            <a:r>
              <a:rPr lang="en-US" sz="1600" b="1" dirty="0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</a:rPr>
              <a:t>©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4A967C-BD39-4E54-BB2C-F50BA8AA3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F8D255-4638-4C13-A542-17592963F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181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5A7FB-46FA-4470-9BA7-BF48EF086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5438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 for using special characters in text strings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ED99B0-C979-4BAC-A1A2-30ADBE2AA3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escape sequence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433954-3803-431A-A593-F18B48638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90877-EC83-42CE-B9BA-5D266742D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43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22FF1-D572-4011-BDF0-2351FA9B5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URL for a list of all PHP string functions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489E8-DFF9-4811-ADC8-D0F76E6E67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http://www.php.net/manual/en/ref.strings.php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working with string length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substrings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empty(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strlen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8B177-BC84-4604-B634-FDA2E12F8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323011-1F07-4961-9A64-5F9527AAC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5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FE011-534F-41C4-8105-52E5D282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determines if the string is empty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69E54-9A55-485B-8F93-91F888E64B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(empty($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$message = 'You must enter the first name.';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gets the length of a string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two substrings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'Ray Harris';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$length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strlen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($name);            // $length is 10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0, 3);  //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'Ray'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4);      //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'Harris'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-6);     //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'Harris'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363D22-5851-4236-8949-A249F101A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EE3F2-5B87-4D48-B72D-576CC76B8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23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E5657-05FF-4E2D-8F13-2BA0B216B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formats a phone number in two ways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2F087B-B17E-400D-AE47-B02CC97E5B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$phone = '5545556624';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$part1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($phone, 0, 3);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$part2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($phone, 3, 3);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$part3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($phone, 6);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$format_1 = $part1 . '-' . $part2 . '-' . $part3;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554-555-6624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$format_2 = '(' . $part1 . ') ' . $part2 . '-' . $part3;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(554) 555-6624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stores each letter in a string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a separate line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vert_str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$input = 'JAN';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($i = 0; $i &lt;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strlen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($input);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vert_str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($input, $i, 1);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vert_str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.=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357982-596E-462E-A46B-C78ECC35A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E9A24-2088-41FD-9CDC-A62770772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051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8B9B0-8039-4F34-BCBF-40D90B31E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working with strings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946B1-EA77-4D46-B3E1-03FF1D2133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length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substring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06742-756E-4941-9297-449883A1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607441-3BA7-4BB7-98DA-E3483D0D8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43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4A73E-1465-4B74-A879-B00F3CB93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that search a string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0B3A2-4D34-4C96-99C5-4D79FC4C6C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strpos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$offset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stripos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$offset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strrpos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$offset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strripos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$offset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str_contains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str_starts_with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str_ends_with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BD7764-FE80-4C3A-9238-58E50568E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83B716-489B-4AB2-9835-8DD8206AF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373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56255-E567-42EF-BFBE-B12C3182D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searches a string for spaces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663E6-7CAE-4C41-A97B-7DCB5AFB0B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'Martin Van Buren';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strpos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' ');       // $i is 6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strpos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' ', $i+1); // $i is 10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strrpos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' ');      // $i is 10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searches a string for a substring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'Martin Van Buren';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strpos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'Van');     // $i is 7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strpos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'van');     // $i is FALSE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stripos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'van');    // $i is 7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strripos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'A');     // $i is 8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E5F73-318B-44E4-9995-C1E168E5C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F35381-1B38-4900-BD24-91B748D21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832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45108-C880-45C1-801B-8C065578E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splits a string into two substrings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87A2C-5475-4F39-ADA4-C665D65D46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'Ray Harris';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strpos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' 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($i === false)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$message = 'No spaces were found in the name.';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0, $i);    //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$i+1);      //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Harris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5D14E9-E01C-4975-88D4-3CC6BDC90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180762-1116-43B7-BE76-F9E5D7579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16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F4BF1-50EA-46B8-88BC-D169FDFEE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D0501-632A-4376-A687-E73FEEE6E2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any of the functions and techniques presented in this chapter to work with strings.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any of the functions and techniques presented in this chapter to work with numbers.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CF347-0E40-4EDF-B7EF-BBAF2099C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A4AE90-80A2-42FE-AED3-2475B64C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973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90A3CAE-467B-4274-8D0A-5D0737831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determines if a string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contains another string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1F9BBCF-741D-4C53-B53A-62DA456B4F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'John F. Kennedy Jr.';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$contains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str_contains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'.';            // TRUE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starts_with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str_starts_with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'Mr.');   // FALSE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ends_with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str_ends_with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'Jr.';        // TRUE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if statement that does the same thing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'Ray Harris';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str_contains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' ')) { ... 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9880C2-FB3A-4BB7-B309-57DB611AE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4CCE4F-1A65-4A8C-BE4F-42F1130A9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555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5993C-B448-41F0-ADF4-548E84FC7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that modify strings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A7747-D2D6-4D00-868B-D16BE66EB5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ltrim|rtrim|trim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str_pad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lcfirst|ucfirst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ucwords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strtolower|strtoupper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strrev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str_shuffle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str_repeat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str_replace|str_ireplace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$new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FB232A-DFB4-439B-8C74-7F0558A1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23577-04DC-41BE-8B9B-21AF7103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729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09891-0695-4CD9-8DCE-3B276BD65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trims and pads a string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328B5-6CB8-45FD-BD06-4742F43F7C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'   ray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ltrim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($name);        // $name is 'ray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rtrim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($name);        // $name is 'ray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str_pad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13);  // $name is 'ray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str_pad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16, ' ', STR_PAD_LEFT);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// $name is '   ray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trim($name);         // $name is 'ray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works with capitalization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ucfirst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($name);       // $name is 'Ray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lcfirst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($name);       // $name is 'ray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ucwords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($name);       // $name is 'Ray Harris'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strtolower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($name);    // $name is 'ray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strtoupper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($name);    // $name is 'RAY HARRIS'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17AF2-87E6-4FA0-BE26-3ACB73D89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797F4F-8991-4B75-BEFF-4107EBBEB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77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1E5D6-78EB-4EC8-89C9-C37046E15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changes the sequence of the characters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1C186-9DBB-4811-A7F3-C026726C52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strrev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($name);        // $name is 'SIRRAH YAR'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str_shuffle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($name);   // $name is 'SHYIRRR AA'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// (for example)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repeats a string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str_repeat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('*', 10);  //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'**********'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58544B-540E-4590-BCF2-35CFD21E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89802-F721-49E4-B0ED-3098234FA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455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45971-D909-4C77-AC4F-B0FABFA6B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replaces periods with dashes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2E078-78D8-4C4E-ABF7-5F308F86DD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$phone = '554.555.6624';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$phone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str_replace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('.', '-', $phone);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$phone is '554-555-6624'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replaces one string with another string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 = 'Hello Ray';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str_ireplace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('hello', 'Hi', $message);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$message is 'Hi Ray'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20EC4E-86CC-4A17-BE0A-D03283CBE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C0987B-86F9-47D1-B0CC-C48D26F1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614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117BC-DC68-4FF0-BE0F-5BF5EC066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that convert strings and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FD558-2713-45C0-A410-DFAA0D662B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explode(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implode(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convert a string to an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Mike|Anne|Joel|Ray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explode('|', $names);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$name1 = $names[0];    // $name1 is 'Mike'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$name2 = $names[1];    // $name2 is 'Anne'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convert an array to a string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implode('|', $names);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$names is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Mike|Anne|Joel|Ray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convert an array to a tab-delimited string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implode("\t", $names);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38BF4E-CE10-4BD7-930D-E5BD47F55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9E5B8E-253E-45EF-9A67-73FFF4E01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80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969F32-256B-4059-B7EF-0223ED9B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that convert between strings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ASCII integer values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803969-6D43-4FF9-9C04-FA3BBC6E8A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convert an integer value to a character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$char = chr(65);      // $char is 'A'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$char = chr(66);      // $char is 'B'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convert a character to an integer value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('A');      //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65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('B');      //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66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('Bike');   //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66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29B571-0176-465B-A6EA-9A85308C7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3D4BD8-4499-49AE-AA70-A7C1BDD1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832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A14DE-80CC-4FF8-8011-7227B2A00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 when converting strings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8F8A2-6F2C-40E3-89FF-7384AF3680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ASCII character set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6DDB44-FE71-4A0C-A9CE-9ACB0B1FF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B3760C-447B-46F3-B835-81455F9D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604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C936D-887D-4563-8A22-1B8D9CF29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that compare two strings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54C9F-A978-430A-B692-21E77294CB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strcmp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strcasecmp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strnatcmp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strnatcasecmp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a case-sensitive comparison works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strcmp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('Anders',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Zylka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     // $result is -1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strcmp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anders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Zylka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     // $result is 1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strcasecmp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('Anders',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zylka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 // $result is -25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a “natural” number comparison works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strcmp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('img06', 'img10');      // $result is -1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strcmp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('img6', 'img10');       // $result is 1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strnatcmp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('img6', 'img10');    // $result is -1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0807A-F917-4586-BB51-7A40F615E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02ED7-02D8-4B3E-A5A3-E6DB802D6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9134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BB84F-EEB5-4C70-B23E-9F64C77E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compare two strings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EEC0C-8E56-4720-805E-D946A7B8AE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strnatcasecmp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($name_1, $name_2);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($result &lt;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$name_1 . ' before ' . $name_2;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($result ==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$name_1 . ' matches ' . $name_2;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$name_1 . ' after ' . $name_2;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CAC5A-35F3-4954-BB37-926B93838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533D5-05EF-402B-8A00-8E6225F9A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992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ABC4F-7409-40E1-84B3-E4E92FD14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 objectives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21622-0057-4414-AD9C-9728738927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way variable substitution is used to assign a string to a variable.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way PHP escape sequences can be used to insert special characters into strings and how the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htmlentities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 function can be used to display special characters correctly in a browser.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these terms as they apply to a PHP string: length, substring, and position.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PHP string functions that work with string lengths or substrings, search for characters in a string, modify a string, convert between strings and arrays, and compare two strings. 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PHP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is_infinite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 and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is_finite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 functions, and describe these PHP constants: PHP_INT_MAX, INF, and -INF.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F0E30A-017A-4BDD-A596-47858E47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2657A-9B9C-498C-9770-CC6215E28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925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EB31-165E-494D-B498-96A6A234B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assign a decimal value (base 10)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F2E95-6E87-49E4-A3B6-46544D7EB7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$number_1 = 42;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$number_2 = +72;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$number_3 = -13;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$number_4 = -(-39);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$number_5 = --39;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find the maximum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minimum integer values (base 10)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max_int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PHP_INT_MAX;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min_int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PHP_INT_MIN;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21DEA0-1B77-4117-B99C-935FF0AFC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37743C-92AC-4EE8-B781-AD9531C53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2337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DF213-7569-4EC6-9447-09AF3E61A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assign an octal value (base 8)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E71D9-22F2-4A50-B27A-2AD6747DDC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$octal_1 = 0251;  // Must begin with 0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$octal_2 = -0262;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assign a hexadecimal value (base 16)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$hex_1 = 0X5F;    // Must begin with 0x or 0X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$hex_2 = 0x4a3b;  // Upper and lower case letters allowed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4BBF47-DCCD-4233-B860-A8F8C315A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2A5F9-5C9C-4AB7-884D-E56B78AD4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3745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0A60-9531-40AC-A94D-667053C46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working with numbers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8F4F8-2CED-4749-9F61-71DFA0CBB4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integer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whole number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decimal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octal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hexadecimal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DEF8F1-B2E8-463C-9DF1-195389CFE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597A44-57F6-4425-BA74-AB6AD18D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735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66C95-A133-4C14-82A3-DBEE6C65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assign floating-point values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6336E-F874-4C3B-BC24-87C3B3435D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normal notation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$float_1 = 3.5;      // Must contain a decimal point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$float_2 = -6.0;     // May be negative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$float_3 = .125;     // Same as 0.125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$float_4 = 1.;       // Same as 1.0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exponential notation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$exp_1 = 9.451e15;   // Expands to 9.451 × 10</a:t>
            </a:r>
            <a:r>
              <a:rPr lang="en-US" sz="1600" b="1" baseline="30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$exp_2 = 6.022e+23;  // Plus sign is optional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$exp_3 = 1.602e-19;  // Exponent may be negative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$exp_4 = 9.806e0;    // Exponent may be zero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$exp_5 = -1.759e11;  // Mantissa may be negative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$exp_6 = 3e9;        // Mantissa may be a whole number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82C58B-AB67-4C0B-9EB8-A2209032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4EECEB-E9DD-4221-AA1B-E2C3E7ADA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357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3F979-17AB-4D79-B73C-B55B1015B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functions for working with infinity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3AFD5D-3958-4F11-9BA7-471685B466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is_infinite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is_finite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Getting an infinite value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inf_x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INF;       // Positive infinity, case-sensitive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inf_x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-INF;           // Negative infinity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inf_x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1e200 * 1e200;  // Result is INF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inf_x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 + INF;        // Result is INF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inf_x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 / INF;        // Result is 0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inf_x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 / 0;          // Generates a warning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Testing for an infinite value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1e200 * 1e200;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is_infinite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($result))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echo('Result is out of range.');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echo('Result is ' . $result);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46ADE1-E13A-4420-AF57-D8DB1B02E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DCB3B-4EEB-4A9E-ABDA-91DE655F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1798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D36AB-8172-472C-A7CA-4CC5C228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working with floating-point values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B881E-41EE-46F8-AF6F-8CE69737D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floating-point number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floats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doubles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real numbers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exponential notation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3B4872-BB85-48EB-AFEB-0561B0C7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D3A9DF-2A06-4927-88BD-223FC3F8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603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22135-3428-4638-AF13-726CA3F6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 for a list of all PHP math functions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456A0-52CA-498B-9BC6-B741585C25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http://www.php.net/manual/en/ref.math.php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 mathematical functions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ceil(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floor(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$n3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...)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$n3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...)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$base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$exp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round(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$precision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sqrt(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C9FA32-7627-4D50-92A6-A93679A7B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89A52D-C822-4A3E-A3DA-0975ED2FE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7798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9EFB8-3CE6-410C-A35B-EF9C28594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round a number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73A8C-D05E-4BC6-A928-6269262697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$subtotal = 15.99;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0.08;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$tax = round($subtotal *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2);  // 1.28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get the square root of a number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$num1 = 4;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$root = sqrt($num1);          // 2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work with exponents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$num2 = 5;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$power = pow($num2, 2);       // 25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4B7310-ED88-43CB-9CED-0FD76B44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5BC11B-153E-43B6-BCB4-2A5508C20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240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E2F9D-8B38-4C3E-924B-E2F886E87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calculate the distance between two points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C8254-2625-4822-BE92-DDDC4106EB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$x1 = 5; $y1 = 4;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$x2 = 2; $y2 = 8;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$distance = sqrt(pow($x1 - $x2, 2) + pow($y1 - $y2, 2));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5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place a maximum bound on a number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 = 15;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 = min($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$value);   // 10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37E1C4-D35C-4755-9DF3-7864650B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E1E32-09D8-4096-B7D6-EA80F1DFC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664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B3DF-3F8A-44F1-BF87-24A8886A1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that generate random numbers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768CC-0376-4E00-8A47-DB28685E7C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$min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$max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$min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$max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random_int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$min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$max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simulate the roll of a six-sided die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$die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random_int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(1, 6);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generate a random value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 0 and 1 with 5 decimal places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$places = 5;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for($i = 0; $i &lt; $places;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$number +=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(0,9);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$number /= 10;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$number;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EBA53-08EC-409A-BD9D-2A4A9EF13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C95E1-833D-420F-92E7-5DA6E9923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05A32-2508-4DFC-8A99-F5310DC4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 objectives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D08C6-86CB-44EA-9818-FD56B3A493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marR="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6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these PHP functions for working with numbers: max(), min(), pow(), round(), sqrt(), rand(),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mt_rand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(), and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random_int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().</a:t>
            </a:r>
          </a:p>
          <a:p>
            <a:pPr marL="457200" marR="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6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sprintf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 function for formatting strings and numbers.</a:t>
            </a:r>
          </a:p>
          <a:p>
            <a:pPr marL="457200" marR="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6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type casting and the use of the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intval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 and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floatval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 functions.</a:t>
            </a:r>
          </a:p>
          <a:p>
            <a:pPr marL="457200" indent="-457200">
              <a:buFont typeface="+mj-lt"/>
              <a:buAutoNum type="arabicPeriod" startAt="6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372B3-609F-4220-9ECD-5BAFE3A4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C4F53-D5C1-4C7C-966F-2CF884D9F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2981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F9CF-A829-4EC0-A86E-CE2BFA78B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generate a random password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2D179-352D-45AA-8094-0C597D1622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password_length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8;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Add a symbol to the password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$symbols  = '~!@#$%^&amp;*()-_=+[]{};:,.&lt;&gt;?';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symbol_count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strlen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($symbols);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$index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random_int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symbol_count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- 1);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$password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($symbols, $index , 1);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$password .= chr(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random_int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(48, 57));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$password .= chr(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random_int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(65, 90));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Add lowercase letters to reach the specified length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strlen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($password) &lt;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password_length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$password .= chr(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random_int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(97, 122));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$password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str_shuffle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($password);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$password;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FFCAF-2A3C-4D42-9D67-1A1EBC6C1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0881C3-8DF4-47E4-BE95-2E27BF42B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7831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FA3761E-90E9-44AA-9C81-B24FDAAF7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71E300-1FBD-41BA-B14D-E8528E17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5587D6-A21D-4C54-89AF-A539096D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41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 Placeholder 9">
            <a:extLst>
              <a:ext uri="{FF2B5EF4-FFF2-40B4-BE49-F238E27FC236}">
                <a16:creationId xmlns:a16="http://schemas.microsoft.com/office/drawing/2014/main" id="{A4673A84-1CF0-4620-903D-2F58A37AAE78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4110585583"/>
              </p:ext>
            </p:extLst>
          </p:nvPr>
        </p:nvGraphicFramePr>
        <p:xfrm>
          <a:off x="914400" y="2209800"/>
          <a:ext cx="7467600" cy="3810000"/>
        </p:xfrm>
        <a:graphic>
          <a:graphicData uri="http://schemas.openxmlformats.org/drawingml/2006/table">
            <a:tbl>
              <a:tblPr firstRow="1"/>
              <a:tblGrid>
                <a:gridCol w="1550326">
                  <a:extLst>
                    <a:ext uri="{9D8B030D-6E8A-4147-A177-3AD203B41FA5}">
                      <a16:colId xmlns:a16="http://schemas.microsoft.com/office/drawing/2014/main" val="2078974321"/>
                    </a:ext>
                  </a:extLst>
                </a:gridCol>
                <a:gridCol w="5917274">
                  <a:extLst>
                    <a:ext uri="{9D8B030D-6E8A-4147-A177-3AD203B41FA5}">
                      <a16:colId xmlns:a16="http://schemas.microsoft.com/office/drawing/2014/main" val="416189082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</a:t>
                      </a:r>
                    </a:p>
                  </a:txBody>
                  <a:tcPr marL="35609" marR="35609" marT="23739" marB="2373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Formats…</a:t>
                      </a:r>
                    </a:p>
                  </a:txBody>
                  <a:tcPr marL="35609" marR="35609" marT="23739" marB="2373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59999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715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	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value as a string.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01648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715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	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value as an integer.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0522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715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	f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value as a floating-point number.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2776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715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	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value using exponential notation.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373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715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	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 integer value as its corresponding ASCII character.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98032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715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	b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 integer value as a binary number.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2797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715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	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 integer value as an octal number.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6564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715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	x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 integer value as a hexadecimal number (lowercase).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59964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571500" algn="ctr"/>
                          <a:tab pos="914400" algn="l"/>
                          <a:tab pos="20574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	X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 integer value as a hexadecimal number (uppercase).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09" marR="35609" marT="23739" marB="2373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224142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869D7DF-7D0A-4DF0-9C0D-02D5B987DE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4400" y="1143000"/>
            <a:ext cx="7315200" cy="5334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$format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...)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type code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46879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3F082-4FB9-4017-86B8-1A986FBF8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 that formats two values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A2D67-DE1D-4FAE-9A84-73D4E97961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('The book about %s has %d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pages.','PHP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800);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to convert numbers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strings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$s1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('It cost %s dollars', 12);   // It cost 12 dollars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$s2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('%s', 4.5);                  // 4.5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$s3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('%s', 9451000.000000);       // 9451000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$s4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('%f', 9.451e6);              // 9451000.000000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$s5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('%e', 9451000.000000);       // 9.451000e+6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$s6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('%c', 65);                   // A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$s7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('%x', 15);                   // f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$s8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('%X', 15);                   // F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$s9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('%s%%', 4.5);                // 4.5%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20D8F6-61CB-4436-B701-CA275E6D1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54C8F4-9298-4A17-8930-9B7806E05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2568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E645B-0F9B-481A-92A7-5B6BC57BB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using the sprintf() function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2FE16C-215C-4903-B226-2E0CAE3099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format string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format code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073DF7-3B77-4DFB-A35C-EE73804C2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673574-5CB8-4F16-923D-C90A77E6D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7195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A88364C-D02E-4EA4-B912-CAA05F98D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parts of a format code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333C7786-6FE9-45DC-9073-1501C58AA5D2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376235828"/>
              </p:ext>
            </p:extLst>
          </p:nvPr>
        </p:nvGraphicFramePr>
        <p:xfrm>
          <a:off x="1242060" y="1143000"/>
          <a:ext cx="3154680" cy="3886200"/>
        </p:xfrm>
        <a:graphic>
          <a:graphicData uri="http://schemas.openxmlformats.org/drawingml/2006/table">
            <a:tbl>
              <a:tblPr firstRow="1"/>
              <a:tblGrid>
                <a:gridCol w="1668780">
                  <a:extLst>
                    <a:ext uri="{9D8B030D-6E8A-4147-A177-3AD203B41FA5}">
                      <a16:colId xmlns:a16="http://schemas.microsoft.com/office/drawing/2014/main" val="1779236195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918644505"/>
                    </a:ext>
                  </a:extLst>
                </a:gridCol>
              </a:tblGrid>
              <a:tr h="485775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Specifier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Required?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3150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406646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Sign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132050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Alignment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511499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Padding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271802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Width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032317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Precision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434009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Data Type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72450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AA296-EB9B-42CA-969E-5CC671324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B79C03-D404-46FE-90D5-452338E5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6125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27B1D-A115-4C7E-BD25-9AB58B208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the optional specifiers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3048C-8C7D-4EBC-A366-C740139D65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$s1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("%+d", 42);                 // Returns '+42'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$s2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("%+d", -42);                // Returns '-42'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$s3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("%10s", 'PHP');             // Returns '       PHP'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$s4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("%-10s", 'PHP');            // Returns 'PHP       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$s5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("%-'*10s", 'PHP');          // Returns 'PHP*******'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$s6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("%6d", 42);                 // Returns '    42'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$s7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("%06d", 42);                // Returns '000042'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$s8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("%02d-%02d-%04d", 4, 5, 2022);</a:t>
            </a:r>
            <a:b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// Returns '04-05-2022'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$s9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("%010.2f", 123.456);        // Returns '0000123.46'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generate a random HTML color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$color = '#';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for($i = 0; $i &lt; 6;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$color .=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("%x",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(0,15) 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$color;   // For example '#984e1e'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5FC09-444C-4653-9265-5138CF06D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F8FD5-B26F-49C9-9435-6AA169289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2715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29FE1-C4DA-4082-94A3-943C99A9D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functions for converting strings to numbers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C3CD9-F40F-4618-9495-D5708622B7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floatval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AA143A-7974-4DAA-92C8-342FE77C6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FE3945-E35C-4711-B56E-D414064B7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213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4DF4-AF12-4678-93CC-17CDBB55F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convert a string to an integer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479E6-D1AF-4311-809A-ADBA0949F7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type casting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$value_1 = (int) '42';               // 42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$value_2 = (int) '42.7';             // 42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$value_3 = (int) '42 miles';         // 42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$value_4 = (int) '2,500 feet';       // 2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$value_5 = (int) 'miles: 42';        // 0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$value_6 = (int) 'miles';            // 0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$value_7 = (int) '10000000000';      // PHP_INT_MAX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$value_8 = (int) '042';              // 42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$value_9 = (int) '0x42';             // 0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the </a:t>
            </a:r>
            <a:r>
              <a:rPr lang="en-US" b="1" spc="-10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intval</a:t>
            </a: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('42');               // 42 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3CB6B6-28EB-436B-B9BE-61E280EF3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3DF2A6-7866-44E1-AEF7-FEFB01825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517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7C573-6A9A-419D-85DF-47CB333DC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convert a string to a floating-point number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D699E-8967-4C89-897D-1F9D87534E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type casting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$value_1 = (float) '4.2';            // 4.2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$value_2 = (float) '4.2 gallons';    // 4.2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$value_3 = (float) 'gallons';        // 0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$value_4 = (float) '1.5e-3';         // 0.0015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$value_5 = (float) '1e400';          // INF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the </a:t>
            </a:r>
            <a:r>
              <a:rPr lang="en-US" b="1" spc="-10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floatval</a:t>
            </a: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floatval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('4.2');            // 4.2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875D1-EBE3-4AE9-A63F-44E4FEB8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03CA70-BCA8-4D5B-8768-F82A05D17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0252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72F98-FCCE-41DD-9763-F66E63F7B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converting a value to another type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34E3A-5BA7-441A-B60D-365AD1315E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type casting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33CEFF-BBD7-49C4-A9B9-41B1C9A60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5904AA-B4A8-474B-A2AB-D3198698B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1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694A9-4E66-4984-877F-7A02F1E0E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Assign strings with single quotes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2F9EE-626E-4F3D-BB75-7AEAE30696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$language = 'PHP';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 = 'Welcome to ' . $language;  // 'Welcome to PHP'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'SELECT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lastName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FROM Users';                 // Spans multiple lines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Assign strings with double quotes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variable substitution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$language = "PHP";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 = "Welcome to $language";     // 'Welcome to PHP'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braces with variable substitution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 = 12;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 = "flower";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$message1 = "You bought $count $items.";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'You bought 12 .'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$message2 = "You bought $count ${item}s.";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'You bought 12 flowers.'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1B7355-6F06-4724-8F46-5E8A200B3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77F8EF-0888-4257-B085-2321D1D31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62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B6D21-B1AC-4DDE-9AE7-FB74B92A4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Assign a string with a heredoc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5052A-9D0D-471D-8C77-185269110A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$language = 'PHP';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 = &lt;&lt;&lt;MESSAGE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heredoc allows you to build multi-line strings in $language. It acts like a double-quoted string and performs variable substitution.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MESSAGE;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Assign a string with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nowdoc</a:t>
            </a:r>
            <a:endParaRPr lang="en-US" sz="2400" b="1" dirty="0">
              <a:solidFill>
                <a:srgbClr val="00009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 = &lt;&lt;&lt;'MESSAGE'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nowdoc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also allows you to build multi-line strings. However, no variable substitution takes place. This is similar to a single-quoted string.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MESSAGE;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06FE5C-6475-4E49-86CE-AFC495311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684B28-3893-4FC4-9CED-581FC7491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933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0403-9A52-4712-A141-BE0BF733C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creating strings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45F9A-8C69-4159-A2E7-BDC5E84119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heredoc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nowdoc</a:t>
            </a:r>
            <a:endParaRPr lang="en-US" sz="2000" spc="-1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variable substitution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interpolation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2B50D-99EE-48B9-BC80-AEC2FEDA0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4F7E67-1ED9-4A66-ADA6-BF93D8B2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908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0E03941-1595-4F4A-8AB1-7F95B05E0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Escape sequences only used in some strings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9740B7A9-7F53-487D-B6D4-ADA12814A76F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246425261"/>
              </p:ext>
            </p:extLst>
          </p:nvPr>
        </p:nvGraphicFramePr>
        <p:xfrm>
          <a:off x="914400" y="1143000"/>
          <a:ext cx="6240780" cy="2133600"/>
        </p:xfrm>
        <a:graphic>
          <a:graphicData uri="http://schemas.openxmlformats.org/drawingml/2006/table">
            <a:tbl>
              <a:tblPr firstRow="1"/>
              <a:tblGrid>
                <a:gridCol w="1497330">
                  <a:extLst>
                    <a:ext uri="{9D8B030D-6E8A-4147-A177-3AD203B41FA5}">
                      <a16:colId xmlns:a16="http://schemas.microsoft.com/office/drawing/2014/main" val="2663706773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76910839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2281498547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Sequence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Used in...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431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715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\\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Backslash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All strings except nowdocs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12876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715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\'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Single quote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Single-quoted strings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46573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571500" algn="ctr"/>
                          <a:tab pos="914400" algn="l"/>
                          <a:tab pos="20574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\"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Double quote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Double-quoted strings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17901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AB270-4E5D-4999-8890-063D52D3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D38D38-879B-4C4E-BDBA-BA9F3EC64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723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2715CA3-CDDE-4010-BC61-9D85D2B39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Escape sequences used in double-quoted strings and heredocs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02996B09-4586-40A2-8504-944C269B6B7F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632073924"/>
              </p:ext>
            </p:extLst>
          </p:nvPr>
        </p:nvGraphicFramePr>
        <p:xfrm>
          <a:off x="914400" y="1333498"/>
          <a:ext cx="6697980" cy="4191003"/>
        </p:xfrm>
        <a:graphic>
          <a:graphicData uri="http://schemas.openxmlformats.org/drawingml/2006/table">
            <a:tbl>
              <a:tblPr firstRow="1"/>
              <a:tblGrid>
                <a:gridCol w="1554480">
                  <a:extLst>
                    <a:ext uri="{9D8B030D-6E8A-4147-A177-3AD203B41FA5}">
                      <a16:colId xmlns:a16="http://schemas.microsoft.com/office/drawing/2014/main" val="20647813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456661508"/>
                    </a:ext>
                  </a:extLst>
                </a:gridCol>
              </a:tblGrid>
              <a:tr h="465667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Sequence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232374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50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\$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Dollar sign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452026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50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\n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New line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069569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50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\t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Tab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947591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50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\r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Carriage return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636824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50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\f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Form feed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66909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50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\v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Vertical tab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353186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50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\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ooo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Character with the specified octal value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746639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635000" algn="ctr"/>
                          <a:tab pos="914400" algn="l"/>
                          <a:tab pos="20574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\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hh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Character with the specified hexadecimal value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37259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4806E-3E49-40C0-8FBF-E5F47F988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10A02-EC94-4A6F-B845-BDE2155E8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32621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3622</TotalTime>
  <Words>4232</Words>
  <Application>Microsoft Office PowerPoint</Application>
  <PresentationFormat>On-screen Show (4:3)</PresentationFormat>
  <Paragraphs>572</Paragraphs>
  <Slides>49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Arial</vt:lpstr>
      <vt:lpstr>Arial Narrow</vt:lpstr>
      <vt:lpstr>Courier New</vt:lpstr>
      <vt:lpstr>Symbol</vt:lpstr>
      <vt:lpstr>Tahoma</vt:lpstr>
      <vt:lpstr>Times New Roman</vt:lpstr>
      <vt:lpstr>Master slides_with_titles_logo</vt:lpstr>
      <vt:lpstr>Murach’s PHP and MySQL (4th Edition)</vt:lpstr>
      <vt:lpstr>Applied objectives</vt:lpstr>
      <vt:lpstr>Knowledge objectives (part 1)</vt:lpstr>
      <vt:lpstr>Knowledge objectives (part 2)</vt:lpstr>
      <vt:lpstr>Assign strings with single quotes</vt:lpstr>
      <vt:lpstr>Assign a string with a heredoc</vt:lpstr>
      <vt:lpstr>Key terms for creating strings</vt:lpstr>
      <vt:lpstr>Escape sequences only used in some strings</vt:lpstr>
      <vt:lpstr>Escape sequences used in double-quoted strings and heredocs</vt:lpstr>
      <vt:lpstr>Escape sequences with single quotes</vt:lpstr>
      <vt:lpstr>The htmlentities() function</vt:lpstr>
      <vt:lpstr>Key term for using special characters in text strings</vt:lpstr>
      <vt:lpstr>A URL for a list of all PHP string functions</vt:lpstr>
      <vt:lpstr>Code that determines if the string is empty</vt:lpstr>
      <vt:lpstr>Code that formats a phone number in two ways</vt:lpstr>
      <vt:lpstr>Key terms for working with strings</vt:lpstr>
      <vt:lpstr>Functions that search a string</vt:lpstr>
      <vt:lpstr>Code that searches a string for spaces</vt:lpstr>
      <vt:lpstr>Code that splits a string into two substrings</vt:lpstr>
      <vt:lpstr>Code that determines if a string  contains another string</vt:lpstr>
      <vt:lpstr>Functions that modify strings</vt:lpstr>
      <vt:lpstr>Code that trims and pads a string</vt:lpstr>
      <vt:lpstr>Code that changes the sequence of the characters</vt:lpstr>
      <vt:lpstr>Code that replaces periods with dashes</vt:lpstr>
      <vt:lpstr>Functions that convert strings and arrays</vt:lpstr>
      <vt:lpstr>Functions that convert between strings  and ASCII integer values</vt:lpstr>
      <vt:lpstr>Key term when converting strings</vt:lpstr>
      <vt:lpstr>Functions that compare two strings</vt:lpstr>
      <vt:lpstr>How to compare two strings</vt:lpstr>
      <vt:lpstr>How to assign a decimal value (base 10)</vt:lpstr>
      <vt:lpstr>How to assign an octal value (base 8)</vt:lpstr>
      <vt:lpstr>Key terms for working with numbers</vt:lpstr>
      <vt:lpstr>How to assign floating-point values</vt:lpstr>
      <vt:lpstr>Two functions for working with infinity</vt:lpstr>
      <vt:lpstr>Key terms for working with floating-point values</vt:lpstr>
      <vt:lpstr>URL for a list of all PHP math functions</vt:lpstr>
      <vt:lpstr>How to round a number</vt:lpstr>
      <vt:lpstr>How to calculate the distance between two points</vt:lpstr>
      <vt:lpstr>Functions that generate random numbers</vt:lpstr>
      <vt:lpstr>How to generate a random password</vt:lpstr>
      <vt:lpstr>The sprintf() function</vt:lpstr>
      <vt:lpstr>A sprintf() function that formats two values</vt:lpstr>
      <vt:lpstr>Key terms for using the sprintf() function</vt:lpstr>
      <vt:lpstr>The parts of a format code</vt:lpstr>
      <vt:lpstr>How to use the optional specifiers</vt:lpstr>
      <vt:lpstr>Two functions for converting strings to numbers</vt:lpstr>
      <vt:lpstr>How to convert a string to an integer</vt:lpstr>
      <vt:lpstr>How to convert a string to a floating-point number</vt:lpstr>
      <vt:lpstr>Key terms for converting a value to another type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Jim Gerland</cp:lastModifiedBy>
  <cp:revision>44</cp:revision>
  <cp:lastPrinted>2016-01-14T23:03:16Z</cp:lastPrinted>
  <dcterms:created xsi:type="dcterms:W3CDTF">2022-04-04T18:14:02Z</dcterms:created>
  <dcterms:modified xsi:type="dcterms:W3CDTF">2022-12-17T13:33:02Z</dcterms:modified>
</cp:coreProperties>
</file>