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9" r:id="rId1"/>
  </p:sldMasterIdLst>
  <p:notesMasterIdLst>
    <p:notesMasterId r:id="rId51"/>
  </p:notesMasterIdLst>
  <p:handoutMasterIdLst>
    <p:handoutMasterId r:id="rId52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000000"/>
    <a:srgbClr val="20396D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682C383-CA9C-4CFF-9BFF-1A4D755AB2AD}" v="4" dt="2022-12-16T18:47:10.85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753" autoAdjust="0"/>
    <p:restoredTop sz="96374" autoAdjust="0"/>
  </p:normalViewPr>
  <p:slideViewPr>
    <p:cSldViewPr>
      <p:cViewPr varScale="1">
        <p:scale>
          <a:sx n="78" d="100"/>
          <a:sy n="78" d="100"/>
        </p:scale>
        <p:origin x="1358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8" Type="http://schemas.microsoft.com/office/2015/10/relationships/revisionInfo" Target="revisionInfo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microsoft.com/office/2016/11/relationships/changesInfo" Target="changesInfos/changesInfo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mes Gerland Sr." userId="df8bc3f8-71fb-4c03-949f-ec5e4153872d" providerId="ADAL" clId="{5198E704-9542-48F8-BD0E-82CB4CB4592A}"/>
    <pc:docChg chg="custSel modSld">
      <pc:chgData name="James Gerland Sr." userId="df8bc3f8-71fb-4c03-949f-ec5e4153872d" providerId="ADAL" clId="{5198E704-9542-48F8-BD0E-82CB4CB4592A}" dt="2022-11-14T19:43:39.738" v="53" actId="20577"/>
      <pc:docMkLst>
        <pc:docMk/>
      </pc:docMkLst>
      <pc:sldChg chg="modNotesTx">
        <pc:chgData name="James Gerland Sr." userId="df8bc3f8-71fb-4c03-949f-ec5e4153872d" providerId="ADAL" clId="{5198E704-9542-48F8-BD0E-82CB4CB4592A}" dt="2022-11-14T19:43:39.738" v="53" actId="20577"/>
        <pc:sldMkLst>
          <pc:docMk/>
          <pc:sldMk cId="3042908538" sldId="262"/>
        </pc:sldMkLst>
      </pc:sldChg>
    </pc:docChg>
  </pc:docChgLst>
  <pc:docChgLst>
    <pc:chgData name="James Gerland Sr." userId="df8bc3f8-71fb-4c03-949f-ec5e4153872d" providerId="ADAL" clId="{6682C383-CA9C-4CFF-9BFF-1A4D755AB2AD}"/>
    <pc:docChg chg="undo custSel modSld">
      <pc:chgData name="James Gerland Sr." userId="df8bc3f8-71fb-4c03-949f-ec5e4153872d" providerId="ADAL" clId="{6682C383-CA9C-4CFF-9BFF-1A4D755AB2AD}" dt="2022-12-17T13:32:53.655" v="15"/>
      <pc:docMkLst>
        <pc:docMk/>
      </pc:docMkLst>
      <pc:sldChg chg="modSp mod">
        <pc:chgData name="James Gerland Sr." userId="df8bc3f8-71fb-4c03-949f-ec5e4153872d" providerId="ADAL" clId="{6682C383-CA9C-4CFF-9BFF-1A4D755AB2AD}" dt="2022-12-16T17:24:31.012" v="1" actId="20577"/>
        <pc:sldMkLst>
          <pc:docMk/>
          <pc:sldMk cId="310823032" sldId="269"/>
        </pc:sldMkLst>
        <pc:spChg chg="mod">
          <ac:chgData name="James Gerland Sr." userId="df8bc3f8-71fb-4c03-949f-ec5e4153872d" providerId="ADAL" clId="{6682C383-CA9C-4CFF-9BFF-1A4D755AB2AD}" dt="2022-12-16T17:24:31.012" v="1" actId="20577"/>
          <ac:spMkLst>
            <pc:docMk/>
            <pc:sldMk cId="310823032" sldId="269"/>
            <ac:spMk id="2" creationId="{23AFE011-534F-41C4-8105-52E5D2823F0F}"/>
          </ac:spMkLst>
        </pc:spChg>
      </pc:sldChg>
      <pc:sldChg chg="modSp mod">
        <pc:chgData name="James Gerland Sr." userId="df8bc3f8-71fb-4c03-949f-ec5e4153872d" providerId="ADAL" clId="{6682C383-CA9C-4CFF-9BFF-1A4D755AB2AD}" dt="2022-12-16T18:00:02.947" v="3"/>
        <pc:sldMkLst>
          <pc:docMk/>
          <pc:sldMk cId="2290577543" sldId="277"/>
        </pc:sldMkLst>
        <pc:spChg chg="mod">
          <ac:chgData name="James Gerland Sr." userId="df8bc3f8-71fb-4c03-949f-ec5e4153872d" providerId="ADAL" clId="{6682C383-CA9C-4CFF-9BFF-1A4D755AB2AD}" dt="2022-12-16T18:00:02.947" v="3"/>
          <ac:spMkLst>
            <pc:docMk/>
            <pc:sldMk cId="2290577543" sldId="277"/>
            <ac:spMk id="2" creationId="{A2E09891-0695-4CD9-8DCE-3B276BD6515D}"/>
          </ac:spMkLst>
        </pc:spChg>
      </pc:sldChg>
      <pc:sldChg chg="modSp mod">
        <pc:chgData name="James Gerland Sr." userId="df8bc3f8-71fb-4c03-949f-ec5e4153872d" providerId="ADAL" clId="{6682C383-CA9C-4CFF-9BFF-1A4D755AB2AD}" dt="2022-12-16T18:09:32.093" v="7"/>
        <pc:sldMkLst>
          <pc:docMk/>
          <pc:sldMk cId="1991455332" sldId="278"/>
        </pc:sldMkLst>
        <pc:spChg chg="mod">
          <ac:chgData name="James Gerland Sr." userId="df8bc3f8-71fb-4c03-949f-ec5e4153872d" providerId="ADAL" clId="{6682C383-CA9C-4CFF-9BFF-1A4D755AB2AD}" dt="2022-12-16T18:08:33.610" v="5" actId="14100"/>
          <ac:spMkLst>
            <pc:docMk/>
            <pc:sldMk cId="1991455332" sldId="278"/>
            <ac:spMk id="2" creationId="{4331E5D6-78EB-4EC8-89C9-C37046E15D8C}"/>
          </ac:spMkLst>
        </pc:spChg>
        <pc:spChg chg="mod">
          <ac:chgData name="James Gerland Sr." userId="df8bc3f8-71fb-4c03-949f-ec5e4153872d" providerId="ADAL" clId="{6682C383-CA9C-4CFF-9BFF-1A4D755AB2AD}" dt="2022-12-16T18:09:32.093" v="7"/>
          <ac:spMkLst>
            <pc:docMk/>
            <pc:sldMk cId="1991455332" sldId="278"/>
            <ac:spMk id="3" creationId="{A701C186-9DBB-4811-A7F3-C026726C52AA}"/>
          </ac:spMkLst>
        </pc:spChg>
      </pc:sldChg>
      <pc:sldChg chg="modSp">
        <pc:chgData name="James Gerland Sr." userId="df8bc3f8-71fb-4c03-949f-ec5e4153872d" providerId="ADAL" clId="{6682C383-CA9C-4CFF-9BFF-1A4D755AB2AD}" dt="2022-12-16T18:47:10.850" v="9" actId="1076"/>
        <pc:sldMkLst>
          <pc:docMk/>
          <pc:sldMk cId="1023832944" sldId="281"/>
        </pc:sldMkLst>
        <pc:spChg chg="mod">
          <ac:chgData name="James Gerland Sr." userId="df8bc3f8-71fb-4c03-949f-ec5e4153872d" providerId="ADAL" clId="{6682C383-CA9C-4CFF-9BFF-1A4D755AB2AD}" dt="2022-12-16T18:47:10.850" v="9" actId="1076"/>
          <ac:spMkLst>
            <pc:docMk/>
            <pc:sldMk cId="1023832944" sldId="281"/>
            <ac:spMk id="6" creationId="{52969F32-256B-4059-B7EF-0223ED9B5436}"/>
          </ac:spMkLst>
        </pc:spChg>
      </pc:sldChg>
      <pc:sldChg chg="modSp mod">
        <pc:chgData name="James Gerland Sr." userId="df8bc3f8-71fb-4c03-949f-ec5e4153872d" providerId="ADAL" clId="{6682C383-CA9C-4CFF-9BFF-1A4D755AB2AD}" dt="2022-12-16T20:02:45.281" v="11"/>
        <pc:sldMkLst>
          <pc:docMk/>
          <pc:sldMk cId="2899179819" sldId="289"/>
        </pc:sldMkLst>
        <pc:spChg chg="mod">
          <ac:chgData name="James Gerland Sr." userId="df8bc3f8-71fb-4c03-949f-ec5e4153872d" providerId="ADAL" clId="{6682C383-CA9C-4CFF-9BFF-1A4D755AB2AD}" dt="2022-12-16T20:02:45.281" v="11"/>
          <ac:spMkLst>
            <pc:docMk/>
            <pc:sldMk cId="2899179819" sldId="289"/>
            <ac:spMk id="3" creationId="{BB3AFD5D-3958-4F11-9BA7-471685B466A1}"/>
          </ac:spMkLst>
        </pc:spChg>
      </pc:sldChg>
      <pc:sldChg chg="modSp mod">
        <pc:chgData name="James Gerland Sr." userId="df8bc3f8-71fb-4c03-949f-ec5e4153872d" providerId="ADAL" clId="{6682C383-CA9C-4CFF-9BFF-1A4D755AB2AD}" dt="2022-12-16T20:12:19.655" v="13" actId="20577"/>
        <pc:sldMkLst>
          <pc:docMk/>
          <pc:sldMk cId="234724042" sldId="292"/>
        </pc:sldMkLst>
        <pc:spChg chg="mod">
          <ac:chgData name="James Gerland Sr." userId="df8bc3f8-71fb-4c03-949f-ec5e4153872d" providerId="ADAL" clId="{6682C383-CA9C-4CFF-9BFF-1A4D755AB2AD}" dt="2022-12-16T20:12:19.655" v="13" actId="20577"/>
          <ac:spMkLst>
            <pc:docMk/>
            <pc:sldMk cId="234724042" sldId="292"/>
            <ac:spMk id="3" creationId="{BFA73A8C-D05E-4BC6-A928-62692626977A}"/>
          </ac:spMkLst>
        </pc:spChg>
      </pc:sldChg>
      <pc:sldChg chg="modSp mod">
        <pc:chgData name="James Gerland Sr." userId="df8bc3f8-71fb-4c03-949f-ec5e4153872d" providerId="ADAL" clId="{6682C383-CA9C-4CFF-9BFF-1A4D755AB2AD}" dt="2022-12-17T13:32:53.655" v="15"/>
        <pc:sldMkLst>
          <pc:docMk/>
          <pc:sldMk cId="2758321343" sldId="301"/>
        </pc:sldMkLst>
        <pc:spChg chg="mod">
          <ac:chgData name="James Gerland Sr." userId="df8bc3f8-71fb-4c03-949f-ec5e4153872d" providerId="ADAL" clId="{6682C383-CA9C-4CFF-9BFF-1A4D755AB2AD}" dt="2022-12-17T13:32:53.655" v="15"/>
          <ac:spMkLst>
            <pc:docMk/>
            <pc:sldMk cId="2758321343" sldId="301"/>
            <ac:spMk id="3" creationId="{CB8C3CD9-F40F-4618-9495-D5708622B7EC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4633A84-D730-4DB1-B585-7559B92CE5D8}" type="datetimeFigureOut">
              <a:rPr lang="en-US"/>
              <a:pPr>
                <a:defRPr/>
              </a:pPr>
              <a:t>12/16/2022</a:t>
            </a:fld>
            <a:endParaRPr lang="en-US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C669EC8-97E7-4C24-A864-1853E75085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98575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256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3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720" y="4415790"/>
            <a:ext cx="514096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32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58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32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560" y="883158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82C5A2EE-74B4-4329-B2EC-6DFE0575ED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45560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Interpolation = variables indies a string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2C5A2EE-74B4-4329-B2EC-6DFE0575EDC9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61736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number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D9298C-2E9E-4E3F-82C8-60A2EED583D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85800" y="609600"/>
            <a:ext cx="7772400" cy="457200"/>
          </a:xfrm>
        </p:spPr>
        <p:txBody>
          <a:bodyPr/>
          <a:lstStyle>
            <a:lvl1pPr>
              <a:defRPr sz="2400" b="1">
                <a:solidFill>
                  <a:srgbClr val="000099"/>
                </a:solidFill>
              </a:defRPr>
            </a:lvl1pPr>
          </a:lstStyle>
          <a:p>
            <a:r>
              <a:rPr lang="en-US" dirty="0"/>
              <a:t>Book title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4C75D4F1-CB37-4CE0-983C-8406904B2B8A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905000" y="1676400"/>
            <a:ext cx="5334000" cy="609600"/>
          </a:xfrm>
        </p:spPr>
        <p:txBody>
          <a:bodyPr/>
          <a:lstStyle>
            <a:lvl1pPr marL="0" indent="0" algn="ctr">
              <a:buNone/>
              <a:defRPr sz="3600" b="1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Chapter X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85D01CB5-9945-4C9B-9918-8CA19A7268A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905000" y="2590800"/>
            <a:ext cx="5334000" cy="914400"/>
          </a:xfrm>
        </p:spPr>
        <p:txBody>
          <a:bodyPr/>
          <a:lstStyle>
            <a:lvl1pPr marL="0" indent="0" algn="ctr">
              <a:buNone/>
              <a:defRPr sz="4800" b="1"/>
            </a:lvl1pPr>
          </a:lstStyle>
          <a:p>
            <a:pPr lvl="0"/>
            <a:r>
              <a:rPr lang="en-US" dirty="0"/>
              <a:t>Chapter title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AA27A70-7FFF-4919-9745-58612D63792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2022, Mike Murach &amp; Associates, Inc.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2791E8C-669A-4FAF-AC57-930E4708DFF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l">
              <a:defRPr/>
            </a:pPr>
            <a:endParaRPr lang="en-US" sz="1400" dirty="0">
              <a:latin typeface="Times New Roman"/>
            </a:endParaRPr>
          </a:p>
          <a:p>
            <a:pPr>
              <a:defRPr/>
            </a:pPr>
            <a:r>
              <a:rPr lang="en-US" dirty="0">
                <a:solidFill>
                  <a:schemeClr val="bg1"/>
                </a:solidFill>
              </a:rPr>
              <a:t>C9,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39018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_Text_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24989"/>
            <a:ext cx="73152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algn="l">
              <a:defRPr sz="2400" b="1" i="0" baseline="0">
                <a:solidFill>
                  <a:srgbClr val="000099"/>
                </a:solidFill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 hasCustomPrompt="1"/>
          </p:nvPr>
        </p:nvSpPr>
        <p:spPr>
          <a:xfrm>
            <a:off x="914400" y="1066800"/>
            <a:ext cx="7315200" cy="25146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Click to insert image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838200" y="3733800"/>
            <a:ext cx="7391400" cy="2209799"/>
          </a:xfrm>
        </p:spPr>
        <p:txBody>
          <a:bodyPr/>
          <a:lstStyle>
            <a:lvl1pPr marL="0" indent="0">
              <a:buNone/>
              <a:defRPr sz="20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 algn="l">
              <a:defRPr sz="1400">
                <a:latin typeface="Times New Roman"/>
              </a:defRPr>
            </a:lvl1pPr>
          </a:lstStyle>
          <a:p>
            <a:pPr>
              <a:defRPr/>
            </a:pPr>
            <a:endParaRPr lang="en-US" dirty="0"/>
          </a:p>
          <a:p>
            <a:pPr algn="r">
              <a:defRPr/>
            </a:pPr>
            <a:r>
              <a:rPr lang="en-US" sz="900" dirty="0">
                <a:solidFill>
                  <a:schemeClr val="bg1"/>
                </a:solidFill>
                <a:latin typeface="Arial Narrow" pitchFamily="34" charset="0"/>
              </a:rPr>
              <a:t>C9, Slide </a:t>
            </a:r>
            <a:fld id="{5ECE9829-65B2-40C6-AEFF-7C648FF56A9C}" type="slidenum">
              <a:rPr lang="en-US" sz="900" smtClean="0">
                <a:solidFill>
                  <a:schemeClr val="bg1"/>
                </a:solidFill>
                <a:latin typeface="Arial Narrow" pitchFamily="34" charset="0"/>
              </a:rPr>
              <a:pPr algn="r">
                <a:defRPr/>
              </a:pPr>
              <a:t>‹#›</a:t>
            </a:fld>
            <a:endParaRPr 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1202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_Text_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24989"/>
            <a:ext cx="73152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algn="l">
              <a:defRPr sz="2400" b="1" i="0" baseline="0">
                <a:solidFill>
                  <a:srgbClr val="000099"/>
                </a:solidFill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able Placeholder 7">
            <a:extLst>
              <a:ext uri="{FF2B5EF4-FFF2-40B4-BE49-F238E27FC236}">
                <a16:creationId xmlns:a16="http://schemas.microsoft.com/office/drawing/2014/main" id="{BA428B99-D0BB-4B7F-A30C-E347F02920DF}"/>
              </a:ext>
            </a:extLst>
          </p:cNvPr>
          <p:cNvSpPr>
            <a:spLocks noGrp="1"/>
          </p:cNvSpPr>
          <p:nvPr>
            <p:ph type="tbl" sz="quarter" idx="16" hasCustomPrompt="1"/>
          </p:nvPr>
        </p:nvSpPr>
        <p:spPr>
          <a:xfrm>
            <a:off x="914400" y="1143000"/>
            <a:ext cx="7315200" cy="24384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/>
              <a:t>Click to insert table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838200" y="3733800"/>
            <a:ext cx="7391400" cy="2209799"/>
          </a:xfrm>
        </p:spPr>
        <p:txBody>
          <a:bodyPr/>
          <a:lstStyle>
            <a:lvl1pPr marL="0" indent="0">
              <a:buNone/>
              <a:defRPr sz="20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 algn="l">
              <a:defRPr sz="1400">
                <a:latin typeface="Times New Roman"/>
              </a:defRPr>
            </a:lvl1pPr>
          </a:lstStyle>
          <a:p>
            <a:pPr>
              <a:defRPr/>
            </a:pPr>
            <a:endParaRPr lang="en-US" dirty="0"/>
          </a:p>
          <a:p>
            <a:pPr algn="r">
              <a:defRPr/>
            </a:pPr>
            <a:r>
              <a:rPr lang="en-US" sz="900" dirty="0">
                <a:solidFill>
                  <a:schemeClr val="bg1"/>
                </a:solidFill>
                <a:latin typeface="Arial Narrow" pitchFamily="34" charset="0"/>
              </a:rPr>
              <a:t>C9, Slide </a:t>
            </a:r>
            <a:fld id="{5ECE9829-65B2-40C6-AEFF-7C648FF56A9C}" type="slidenum">
              <a:rPr lang="en-US" sz="900" smtClean="0">
                <a:solidFill>
                  <a:schemeClr val="bg1"/>
                </a:solidFill>
                <a:latin typeface="Arial Narrow" pitchFamily="34" charset="0"/>
              </a:rPr>
              <a:pPr algn="r">
                <a:defRPr/>
              </a:pPr>
              <a:t>‹#›</a:t>
            </a:fld>
            <a:endParaRPr 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93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_Table_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24989"/>
            <a:ext cx="73152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algn="l">
              <a:defRPr sz="2400" b="1" i="0" baseline="0">
                <a:solidFill>
                  <a:srgbClr val="000099"/>
                </a:solidFill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able Placeholder 7">
            <a:extLst>
              <a:ext uri="{FF2B5EF4-FFF2-40B4-BE49-F238E27FC236}">
                <a16:creationId xmlns:a16="http://schemas.microsoft.com/office/drawing/2014/main" id="{BA428B99-D0BB-4B7F-A30C-E347F02920DF}"/>
              </a:ext>
            </a:extLst>
          </p:cNvPr>
          <p:cNvSpPr>
            <a:spLocks noGrp="1"/>
          </p:cNvSpPr>
          <p:nvPr>
            <p:ph type="tbl" sz="quarter" idx="16" hasCustomPrompt="1"/>
          </p:nvPr>
        </p:nvSpPr>
        <p:spPr>
          <a:xfrm>
            <a:off x="914400" y="3505200"/>
            <a:ext cx="7315200" cy="24384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/>
              <a:t>Click to insert table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838200" y="1143000"/>
            <a:ext cx="7391400" cy="2209799"/>
          </a:xfrm>
        </p:spPr>
        <p:txBody>
          <a:bodyPr/>
          <a:lstStyle>
            <a:lvl1pPr marL="0" indent="0">
              <a:buNone/>
              <a:defRPr sz="20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 algn="l">
              <a:defRPr sz="1400">
                <a:latin typeface="Times New Roman"/>
              </a:defRPr>
            </a:lvl1pPr>
          </a:lstStyle>
          <a:p>
            <a:pPr>
              <a:defRPr/>
            </a:pPr>
            <a:endParaRPr lang="en-US" dirty="0"/>
          </a:p>
          <a:p>
            <a:pPr algn="r">
              <a:defRPr/>
            </a:pPr>
            <a:r>
              <a:rPr lang="en-US" sz="900" dirty="0">
                <a:solidFill>
                  <a:schemeClr val="bg1"/>
                </a:solidFill>
                <a:latin typeface="Arial Narrow" pitchFamily="34" charset="0"/>
              </a:rPr>
              <a:t>C9, Slide </a:t>
            </a:r>
            <a:fld id="{5ECE9829-65B2-40C6-AEFF-7C648FF56A9C}" type="slidenum">
              <a:rPr lang="en-US" sz="900" smtClean="0">
                <a:solidFill>
                  <a:schemeClr val="bg1"/>
                </a:solidFill>
                <a:latin typeface="Arial Narrow" pitchFamily="34" charset="0"/>
              </a:rPr>
              <a:pPr algn="r">
                <a:defRPr/>
              </a:pPr>
              <a:t>‹#›</a:t>
            </a:fld>
            <a:endParaRPr 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29849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_Image_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24989"/>
            <a:ext cx="73152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algn="l">
              <a:defRPr sz="2400" b="1" i="0" baseline="0">
                <a:solidFill>
                  <a:srgbClr val="000099"/>
                </a:solidFill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 hasCustomPrompt="1"/>
          </p:nvPr>
        </p:nvSpPr>
        <p:spPr>
          <a:xfrm>
            <a:off x="914400" y="1066800"/>
            <a:ext cx="7315200" cy="25146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Click to insert image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4" hasCustomPrompt="1"/>
          </p:nvPr>
        </p:nvSpPr>
        <p:spPr>
          <a:xfrm>
            <a:off x="838200" y="3730079"/>
            <a:ext cx="7391400" cy="457200"/>
          </a:xfrm>
        </p:spPr>
        <p:txBody>
          <a:bodyPr/>
          <a:lstStyle>
            <a:lvl1pPr marL="0" indent="0">
              <a:buNone/>
              <a:defRPr sz="2400" b="1">
                <a:solidFill>
                  <a:srgbClr val="000099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heading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5" hasCustomPrompt="1"/>
          </p:nvPr>
        </p:nvSpPr>
        <p:spPr>
          <a:xfrm>
            <a:off x="914400" y="4267200"/>
            <a:ext cx="7315200" cy="16764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Click to insert image</a:t>
            </a:r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 algn="l">
              <a:defRPr sz="1400">
                <a:latin typeface="Times New Roman"/>
              </a:defRPr>
            </a:lvl1pPr>
          </a:lstStyle>
          <a:p>
            <a:pPr>
              <a:defRPr/>
            </a:pPr>
            <a:endParaRPr lang="en-US" dirty="0"/>
          </a:p>
          <a:p>
            <a:pPr algn="r">
              <a:defRPr/>
            </a:pPr>
            <a:r>
              <a:rPr lang="en-US" sz="900" dirty="0">
                <a:solidFill>
                  <a:schemeClr val="bg1"/>
                </a:solidFill>
                <a:latin typeface="Arial Narrow" pitchFamily="34" charset="0"/>
              </a:rPr>
              <a:t>C9, Slide </a:t>
            </a:r>
            <a:fld id="{5ECE9829-65B2-40C6-AEFF-7C648FF56A9C}" type="slidenum">
              <a:rPr lang="en-US" sz="900" smtClean="0">
                <a:solidFill>
                  <a:schemeClr val="bg1"/>
                </a:solidFill>
                <a:latin typeface="Arial Narrow" pitchFamily="34" charset="0"/>
              </a:rPr>
              <a:pPr algn="r">
                <a:defRPr/>
              </a:pPr>
              <a:t>‹#›</a:t>
            </a:fld>
            <a:endParaRPr 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81478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_Image_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24989"/>
            <a:ext cx="73152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algn="l">
              <a:defRPr sz="2400" b="1" i="0" baseline="0">
                <a:solidFill>
                  <a:srgbClr val="000099"/>
                </a:solidFill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812800" y="1062758"/>
            <a:ext cx="7391400" cy="2213842"/>
          </a:xfrm>
        </p:spPr>
        <p:txBody>
          <a:bodyPr/>
          <a:lstStyle>
            <a:lvl1pPr marL="0" indent="0">
              <a:buNone/>
              <a:defRPr sz="20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 hasCustomPrompt="1"/>
          </p:nvPr>
        </p:nvSpPr>
        <p:spPr>
          <a:xfrm>
            <a:off x="812800" y="3319598"/>
            <a:ext cx="7315200" cy="24384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Click to insert image</a:t>
            </a:r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 algn="l">
              <a:defRPr sz="1400">
                <a:latin typeface="Times New Roman"/>
              </a:defRPr>
            </a:lvl1pPr>
          </a:lstStyle>
          <a:p>
            <a:pPr>
              <a:defRPr/>
            </a:pPr>
            <a:endParaRPr lang="en-US" dirty="0"/>
          </a:p>
          <a:p>
            <a:pPr algn="r">
              <a:defRPr/>
            </a:pPr>
            <a:r>
              <a:rPr lang="en-US" sz="900" dirty="0">
                <a:solidFill>
                  <a:schemeClr val="bg1"/>
                </a:solidFill>
                <a:latin typeface="Arial Narrow" pitchFamily="34" charset="0"/>
              </a:rPr>
              <a:t>C9, Slide </a:t>
            </a:r>
            <a:fld id="{5ECE9829-65B2-40C6-AEFF-7C648FF56A9C}" type="slidenum">
              <a:rPr lang="en-US" sz="900" smtClean="0">
                <a:solidFill>
                  <a:schemeClr val="bg1"/>
                </a:solidFill>
                <a:latin typeface="Arial Narrow" pitchFamily="34" charset="0"/>
              </a:rPr>
              <a:pPr algn="r">
                <a:defRPr/>
              </a:pPr>
              <a:t>‹#›</a:t>
            </a:fld>
            <a:endParaRPr 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40972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_Image_Text_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24989"/>
            <a:ext cx="73152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algn="l">
              <a:defRPr sz="2400" b="1" i="0" baseline="0">
                <a:solidFill>
                  <a:srgbClr val="000099"/>
                </a:solidFill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812800" y="1062758"/>
            <a:ext cx="7391400" cy="1756642"/>
          </a:xfrm>
        </p:spPr>
        <p:txBody>
          <a:bodyPr/>
          <a:lstStyle>
            <a:lvl1pPr marL="0" indent="0">
              <a:buNone/>
              <a:defRPr sz="20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 hasCustomPrompt="1"/>
          </p:nvPr>
        </p:nvSpPr>
        <p:spPr>
          <a:xfrm>
            <a:off x="812800" y="2895600"/>
            <a:ext cx="7315200" cy="1633402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Click to insert image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812800" y="4605202"/>
            <a:ext cx="7391400" cy="1414598"/>
          </a:xfrm>
        </p:spPr>
        <p:txBody>
          <a:bodyPr/>
          <a:lstStyle>
            <a:lvl1pPr marL="0" indent="0">
              <a:buNone/>
              <a:defRPr sz="20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 algn="l">
              <a:defRPr sz="1400">
                <a:latin typeface="Times New Roman"/>
              </a:defRPr>
            </a:lvl1pPr>
          </a:lstStyle>
          <a:p>
            <a:pPr>
              <a:defRPr/>
            </a:pPr>
            <a:endParaRPr lang="en-US" dirty="0"/>
          </a:p>
          <a:p>
            <a:pPr algn="r">
              <a:defRPr/>
            </a:pPr>
            <a:r>
              <a:rPr lang="en-US" sz="900" dirty="0">
                <a:solidFill>
                  <a:schemeClr val="bg1"/>
                </a:solidFill>
                <a:latin typeface="Arial Narrow" pitchFamily="34" charset="0"/>
              </a:rPr>
              <a:t>C9, Slide </a:t>
            </a:r>
            <a:fld id="{5ECE9829-65B2-40C6-AEFF-7C648FF56A9C}" type="slidenum">
              <a:rPr lang="en-US" sz="900" smtClean="0">
                <a:solidFill>
                  <a:schemeClr val="bg1"/>
                </a:solidFill>
                <a:latin typeface="Arial Narrow" pitchFamily="34" charset="0"/>
              </a:rPr>
              <a:pPr algn="r">
                <a:defRPr/>
              </a:pPr>
              <a:t>‹#›</a:t>
            </a:fld>
            <a:endParaRPr 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22460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_Image_Text_Image_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24989"/>
            <a:ext cx="73152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algn="l">
              <a:defRPr sz="2400" b="1" i="0" baseline="0">
                <a:solidFill>
                  <a:srgbClr val="000099"/>
                </a:solidFill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812800" y="1062758"/>
            <a:ext cx="7391400" cy="918442"/>
          </a:xfrm>
        </p:spPr>
        <p:txBody>
          <a:bodyPr/>
          <a:lstStyle>
            <a:lvl1pPr marL="0" indent="0">
              <a:buNone/>
              <a:defRPr sz="20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 hasCustomPrompt="1"/>
          </p:nvPr>
        </p:nvSpPr>
        <p:spPr>
          <a:xfrm>
            <a:off x="812800" y="2100398"/>
            <a:ext cx="7315200" cy="1404802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Click to insert image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812800" y="3581400"/>
            <a:ext cx="7391400" cy="918442"/>
          </a:xfrm>
        </p:spPr>
        <p:txBody>
          <a:bodyPr/>
          <a:lstStyle>
            <a:lvl1pPr marL="0" indent="0">
              <a:buNone/>
              <a:defRPr sz="20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 algn="l">
              <a:defRPr sz="1400">
                <a:latin typeface="Times New Roman"/>
              </a:defRPr>
            </a:lvl1pPr>
          </a:lstStyle>
          <a:p>
            <a:pPr>
              <a:defRPr/>
            </a:pPr>
            <a:endParaRPr lang="en-US" dirty="0"/>
          </a:p>
          <a:p>
            <a:pPr algn="r">
              <a:defRPr/>
            </a:pPr>
            <a:r>
              <a:rPr lang="en-US" sz="900" dirty="0">
                <a:solidFill>
                  <a:schemeClr val="bg1"/>
                </a:solidFill>
                <a:latin typeface="Arial Narrow" pitchFamily="34" charset="0"/>
              </a:rPr>
              <a:t>C9, Slide </a:t>
            </a:r>
            <a:fld id="{5ECE9829-65B2-40C6-AEFF-7C648FF56A9C}" type="slidenum">
              <a:rPr lang="en-US" sz="900" smtClean="0">
                <a:solidFill>
                  <a:schemeClr val="bg1"/>
                </a:solidFill>
                <a:latin typeface="Arial Narrow" pitchFamily="34" charset="0"/>
              </a:rPr>
              <a:pPr algn="r">
                <a:defRPr/>
              </a:pPr>
              <a:t>‹#›</a:t>
            </a:fld>
            <a:endParaRPr 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8" name="Content Placeholder 6">
            <a:extLst>
              <a:ext uri="{FF2B5EF4-FFF2-40B4-BE49-F238E27FC236}">
                <a16:creationId xmlns:a16="http://schemas.microsoft.com/office/drawing/2014/main" id="{EF58C0E8-60FA-4BC0-AAD9-770871265AB3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812800" y="4572000"/>
            <a:ext cx="7315200" cy="1404802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Click to insert image</a:t>
            </a:r>
          </a:p>
        </p:txBody>
      </p:sp>
    </p:spTree>
    <p:extLst>
      <p:ext uri="{BB962C8B-B14F-4D97-AF65-F5344CB8AC3E}">
        <p14:creationId xmlns:p14="http://schemas.microsoft.com/office/powerpoint/2010/main" val="7163028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_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24989"/>
            <a:ext cx="73152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algn="l">
              <a:defRPr sz="2400" b="1" i="0" baseline="0">
                <a:solidFill>
                  <a:srgbClr val="000099"/>
                </a:solidFill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838200" y="1066800"/>
            <a:ext cx="7391400" cy="4876800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 dirty="0">
              <a:latin typeface="Times New Roman"/>
            </a:endParaRPr>
          </a:p>
          <a:p>
            <a:pPr>
              <a:defRPr/>
            </a:pPr>
            <a:r>
              <a:rPr lang="en-US" dirty="0">
                <a:solidFill>
                  <a:schemeClr val="bg1"/>
                </a:solidFill>
              </a:rPr>
              <a:t>C9,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1737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_layout_2-line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24989"/>
            <a:ext cx="7315200" cy="740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algn="l">
              <a:defRPr sz="2400" b="1" i="0" baseline="0">
                <a:solidFill>
                  <a:srgbClr val="000099"/>
                </a:solidFill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838200" y="1463040"/>
            <a:ext cx="7391400" cy="4495800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 bwMode="auto">
          <a:xfrm>
            <a:off x="2743200" y="6248400"/>
            <a:ext cx="3657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800" b="1" i="1" kern="1200">
                <a:solidFill>
                  <a:schemeClr val="bg1"/>
                </a:solidFill>
                <a:latin typeface="Arial Narrow" panose="020B060602020203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Murach's C++ Programming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2018, Mike Murach &amp; Associates, Inc.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 dirty="0">
              <a:latin typeface="Times New Roman"/>
            </a:endParaRPr>
          </a:p>
          <a:p>
            <a:pPr>
              <a:defRPr/>
            </a:pPr>
            <a:r>
              <a:rPr lang="en-US" dirty="0">
                <a:solidFill>
                  <a:schemeClr val="bg1"/>
                </a:solidFill>
              </a:rPr>
              <a:t>C9,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57069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_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24989"/>
            <a:ext cx="73152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algn="l">
              <a:defRPr sz="2400" b="1" i="0" baseline="0">
                <a:solidFill>
                  <a:srgbClr val="000099"/>
                </a:solidFill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 hasCustomPrompt="1"/>
          </p:nvPr>
        </p:nvSpPr>
        <p:spPr>
          <a:xfrm>
            <a:off x="914400" y="1143000"/>
            <a:ext cx="7315200" cy="48006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Click to insert image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 dirty="0">
              <a:latin typeface="Times New Roman"/>
            </a:endParaRPr>
          </a:p>
          <a:p>
            <a:pPr>
              <a:defRPr/>
            </a:pPr>
            <a:r>
              <a:rPr lang="en-US" dirty="0">
                <a:solidFill>
                  <a:schemeClr val="bg1"/>
                </a:solidFill>
              </a:rPr>
              <a:t>C9,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52221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_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24989"/>
            <a:ext cx="73152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algn="l">
              <a:defRPr sz="2400" b="1" i="0" baseline="0">
                <a:solidFill>
                  <a:srgbClr val="000099"/>
                </a:solidFill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able Placeholder 7">
            <a:extLst>
              <a:ext uri="{FF2B5EF4-FFF2-40B4-BE49-F238E27FC236}">
                <a16:creationId xmlns:a16="http://schemas.microsoft.com/office/drawing/2014/main" id="{B67ED070-8611-4D83-A3C6-478B69003052}"/>
              </a:ext>
            </a:extLst>
          </p:cNvPr>
          <p:cNvSpPr>
            <a:spLocks noGrp="1"/>
          </p:cNvSpPr>
          <p:nvPr>
            <p:ph type="tbl" sz="quarter" idx="13" hasCustomPrompt="1"/>
          </p:nvPr>
        </p:nvSpPr>
        <p:spPr>
          <a:xfrm>
            <a:off x="914400" y="1143000"/>
            <a:ext cx="7315200" cy="44958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/>
              <a:t>Click to insert table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6200" y="6233011"/>
            <a:ext cx="2743200" cy="457200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 dirty="0">
              <a:latin typeface="Times New Roman"/>
            </a:endParaRPr>
          </a:p>
          <a:p>
            <a:pPr>
              <a:defRPr/>
            </a:pPr>
            <a:r>
              <a:rPr lang="en-US" dirty="0">
                <a:solidFill>
                  <a:schemeClr val="bg1"/>
                </a:solidFill>
              </a:rPr>
              <a:t>C9,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4670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_Text_Table_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24989"/>
            <a:ext cx="73152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algn="l">
              <a:defRPr sz="2400" b="1" i="0" baseline="0">
                <a:solidFill>
                  <a:srgbClr val="000099"/>
                </a:solidFill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able Placeholder 7">
            <a:extLst>
              <a:ext uri="{FF2B5EF4-FFF2-40B4-BE49-F238E27FC236}">
                <a16:creationId xmlns:a16="http://schemas.microsoft.com/office/drawing/2014/main" id="{B67ED070-8611-4D83-A3C6-478B69003052}"/>
              </a:ext>
            </a:extLst>
          </p:cNvPr>
          <p:cNvSpPr>
            <a:spLocks noGrp="1"/>
          </p:cNvSpPr>
          <p:nvPr>
            <p:ph type="tbl" sz="quarter" idx="13" hasCustomPrompt="1"/>
          </p:nvPr>
        </p:nvSpPr>
        <p:spPr>
          <a:xfrm>
            <a:off x="914400" y="1143000"/>
            <a:ext cx="7315200" cy="18288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/>
              <a:t>Click to insert table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6200" y="6233011"/>
            <a:ext cx="2743200" cy="457200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 dirty="0">
              <a:latin typeface="Times New Roman"/>
            </a:endParaRPr>
          </a:p>
          <a:p>
            <a:pPr>
              <a:defRPr/>
            </a:pPr>
            <a:r>
              <a:rPr lang="en-US" dirty="0">
                <a:solidFill>
                  <a:schemeClr val="bg1"/>
                </a:solidFill>
              </a:rPr>
              <a:t>C9,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Table Placeholder 2">
            <a:extLst>
              <a:ext uri="{FF2B5EF4-FFF2-40B4-BE49-F238E27FC236}">
                <a16:creationId xmlns:a16="http://schemas.microsoft.com/office/drawing/2014/main" id="{4D9C3774-0346-4267-B01B-B6DD528B9FDC}"/>
              </a:ext>
            </a:extLst>
          </p:cNvPr>
          <p:cNvSpPr>
            <a:spLocks noGrp="1"/>
          </p:cNvSpPr>
          <p:nvPr>
            <p:ph type="tbl" sz="quarter" idx="14" hasCustomPrompt="1"/>
          </p:nvPr>
        </p:nvSpPr>
        <p:spPr>
          <a:xfrm>
            <a:off x="914400" y="3810000"/>
            <a:ext cx="7315200" cy="20574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/>
              <a:t>Click to insert table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DC062CE6-0142-4A17-BF14-B9B5257BF8F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914400" y="3200400"/>
            <a:ext cx="7315200" cy="533400"/>
          </a:xfrm>
        </p:spPr>
        <p:txBody>
          <a:bodyPr/>
          <a:lstStyle>
            <a:lvl1pPr marL="0" indent="0">
              <a:buNone/>
              <a:defRPr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Click to insert text</a:t>
            </a:r>
          </a:p>
        </p:txBody>
      </p:sp>
    </p:spTree>
    <p:extLst>
      <p:ext uri="{BB962C8B-B14F-4D97-AF65-F5344CB8AC3E}">
        <p14:creationId xmlns:p14="http://schemas.microsoft.com/office/powerpoint/2010/main" val="22391021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_Console_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24989"/>
            <a:ext cx="73152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algn="l">
              <a:defRPr sz="2400" b="1" i="0" baseline="0">
                <a:solidFill>
                  <a:srgbClr val="000099"/>
                </a:solidFill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838200" y="1066800"/>
            <a:ext cx="7391400" cy="2743200"/>
          </a:xfrm>
          <a:solidFill>
            <a:schemeClr val="bg1"/>
          </a:solidFill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14"/>
          <p:cNvSpPr>
            <a:spLocks noGrp="1"/>
          </p:cNvSpPr>
          <p:nvPr>
            <p:ph type="body" sz="quarter" idx="15"/>
          </p:nvPr>
        </p:nvSpPr>
        <p:spPr>
          <a:xfrm>
            <a:off x="1295400" y="3892100"/>
            <a:ext cx="6934200" cy="2049956"/>
          </a:xfrm>
          <a:solidFill>
            <a:schemeClr val="bg1">
              <a:lumMod val="95000"/>
            </a:schemeClr>
          </a:solidFill>
          <a:ln w="31750" cmpd="thickThin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20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 dirty="0">
              <a:latin typeface="Times New Roman"/>
            </a:endParaRPr>
          </a:p>
          <a:p>
            <a:pPr>
              <a:defRPr/>
            </a:pPr>
            <a:r>
              <a:rPr lang="en-US" dirty="0">
                <a:solidFill>
                  <a:schemeClr val="bg1"/>
                </a:solidFill>
              </a:rPr>
              <a:t>C9,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31122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_Console_Text_Console_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24989"/>
            <a:ext cx="73152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algn="l">
              <a:defRPr sz="2400" b="1" i="0" baseline="0">
                <a:solidFill>
                  <a:srgbClr val="000099"/>
                </a:solidFill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838200" y="1066800"/>
            <a:ext cx="7391400" cy="990600"/>
          </a:xfrm>
          <a:solidFill>
            <a:schemeClr val="bg1"/>
          </a:solidFill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4"/>
          <p:cNvSpPr>
            <a:spLocks noGrp="1"/>
          </p:cNvSpPr>
          <p:nvPr>
            <p:ph type="body" sz="quarter" idx="16"/>
          </p:nvPr>
        </p:nvSpPr>
        <p:spPr>
          <a:xfrm>
            <a:off x="1295400" y="2150899"/>
            <a:ext cx="6934200" cy="815635"/>
          </a:xfrm>
          <a:solidFill>
            <a:schemeClr val="bg1">
              <a:lumMod val="95000"/>
            </a:schemeClr>
          </a:solidFill>
          <a:ln w="31750" cmpd="thickThin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20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6"/>
          <p:cNvSpPr>
            <a:spLocks noGrp="1"/>
          </p:cNvSpPr>
          <p:nvPr>
            <p:ph type="body" sz="quarter" idx="17"/>
          </p:nvPr>
        </p:nvSpPr>
        <p:spPr>
          <a:xfrm>
            <a:off x="838200" y="3347534"/>
            <a:ext cx="7391400" cy="1496734"/>
          </a:xfrm>
          <a:solidFill>
            <a:schemeClr val="bg1"/>
          </a:solidFill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14"/>
          <p:cNvSpPr>
            <a:spLocks noGrp="1"/>
          </p:cNvSpPr>
          <p:nvPr>
            <p:ph type="body" sz="quarter" idx="15"/>
          </p:nvPr>
        </p:nvSpPr>
        <p:spPr>
          <a:xfrm>
            <a:off x="1295400" y="4982112"/>
            <a:ext cx="6934200" cy="885288"/>
          </a:xfrm>
          <a:solidFill>
            <a:schemeClr val="bg1">
              <a:lumMod val="95000"/>
            </a:schemeClr>
          </a:solidFill>
          <a:ln w="31750" cmpd="thickThin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20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 dirty="0">
              <a:latin typeface="Times New Roman"/>
            </a:endParaRPr>
          </a:p>
          <a:p>
            <a:pPr>
              <a:defRPr/>
            </a:pPr>
            <a:r>
              <a:rPr lang="en-US" dirty="0">
                <a:solidFill>
                  <a:schemeClr val="bg1"/>
                </a:solidFill>
              </a:rPr>
              <a:t>C9,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42912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sole_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24989"/>
            <a:ext cx="73152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algn="l">
              <a:defRPr sz="2400" b="1" i="0" baseline="0">
                <a:solidFill>
                  <a:srgbClr val="000099"/>
                </a:solidFill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14"/>
          <p:cNvSpPr>
            <a:spLocks noGrp="1"/>
          </p:cNvSpPr>
          <p:nvPr>
            <p:ph type="body" sz="quarter" idx="15"/>
          </p:nvPr>
        </p:nvSpPr>
        <p:spPr>
          <a:xfrm>
            <a:off x="1295400" y="1143000"/>
            <a:ext cx="6934200" cy="3200400"/>
          </a:xfrm>
          <a:solidFill>
            <a:schemeClr val="bg1">
              <a:lumMod val="95000"/>
            </a:schemeClr>
          </a:solidFill>
          <a:ln w="31750" cmpd="thickThin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20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 dirty="0">
              <a:latin typeface="Times New Roman"/>
            </a:endParaRPr>
          </a:p>
          <a:p>
            <a:pPr>
              <a:defRPr/>
            </a:pPr>
            <a:r>
              <a:rPr lang="en-US" dirty="0">
                <a:solidFill>
                  <a:schemeClr val="bg1"/>
                </a:solidFill>
              </a:rPr>
              <a:t>C9,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09015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Rectangle 1"/>
          <p:cNvSpPr/>
          <p:nvPr/>
        </p:nvSpPr>
        <p:spPr bwMode="auto">
          <a:xfrm>
            <a:off x="0" y="6172200"/>
            <a:ext cx="9144000" cy="685800"/>
          </a:xfrm>
          <a:prstGeom prst="rect">
            <a:avLst/>
          </a:prstGeom>
          <a:solidFill>
            <a:srgbClr val="20396D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3"/>
          </p:nvPr>
        </p:nvSpPr>
        <p:spPr bwMode="auto">
          <a:xfrm>
            <a:off x="76200" y="6248400"/>
            <a:ext cx="27432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500">
                <a:solidFill>
                  <a:schemeClr val="bg1"/>
                </a:solidFill>
                <a:latin typeface="Arial Narrow" pitchFamily="34" charset="0"/>
              </a:defRPr>
            </a:lvl1pPr>
          </a:lstStyle>
          <a:p>
            <a:pPr>
              <a:defRPr/>
            </a:pPr>
            <a:r>
              <a:rPr lang="en-US"/>
              <a:t>© 2022, Mike Murach &amp; Associates, Inc.</a:t>
            </a:r>
            <a:endParaRPr lang="en-US" dirty="0"/>
          </a:p>
        </p:txBody>
      </p:sp>
      <p:sp>
        <p:nvSpPr>
          <p:cNvPr id="9" name="Slide Number Placeholder 3"/>
          <p:cNvSpPr>
            <a:spLocks noGrp="1"/>
          </p:cNvSpPr>
          <p:nvPr>
            <p:ph type="sldNum" sz="quarter" idx="4"/>
          </p:nvPr>
        </p:nvSpPr>
        <p:spPr bwMode="auto">
          <a:xfrm>
            <a:off x="6629400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900">
                <a:latin typeface="Arial Narrow" pitchFamily="34" charset="0"/>
              </a:defRPr>
            </a:lvl1pPr>
          </a:lstStyle>
          <a:p>
            <a:pPr algn="l">
              <a:defRPr/>
            </a:pPr>
            <a:endParaRPr lang="en-US" sz="1400" dirty="0">
              <a:latin typeface="Times New Roman"/>
            </a:endParaRPr>
          </a:p>
          <a:p>
            <a:pPr>
              <a:defRPr/>
            </a:pPr>
            <a:r>
              <a:rPr lang="en-US" dirty="0">
                <a:solidFill>
                  <a:schemeClr val="bg1"/>
                </a:solidFill>
              </a:rPr>
              <a:t>C9,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830" y="6397412"/>
            <a:ext cx="1228170" cy="23198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78" r:id="rId2"/>
    <p:sldLayoutId id="2147483689" r:id="rId3"/>
    <p:sldLayoutId id="2147483679" r:id="rId4"/>
    <p:sldLayoutId id="2147483686" r:id="rId5"/>
    <p:sldLayoutId id="2147483691" r:id="rId6"/>
    <p:sldLayoutId id="2147483680" r:id="rId7"/>
    <p:sldLayoutId id="2147483683" r:id="rId8"/>
    <p:sldLayoutId id="2147483681" r:id="rId9"/>
    <p:sldLayoutId id="2147483674" r:id="rId10"/>
    <p:sldLayoutId id="2147483687" r:id="rId11"/>
    <p:sldLayoutId id="2147483690" r:id="rId12"/>
    <p:sldLayoutId id="2147483676" r:id="rId13"/>
    <p:sldLayoutId id="2147483675" r:id="rId14"/>
    <p:sldLayoutId id="2147483684" r:id="rId15"/>
    <p:sldLayoutId id="2147483692" r:id="rId16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3A39E6-CBAB-4D34-86FB-7A3994E32D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Murach’s</a:t>
            </a:r>
            <a:r>
              <a:rPr lang="en-US" dirty="0"/>
              <a:t> PHP and MySQL (4</a:t>
            </a:r>
            <a:r>
              <a:rPr lang="en-US" baseline="30000" dirty="0"/>
              <a:t>th</a:t>
            </a:r>
            <a:r>
              <a:rPr lang="en-US" dirty="0"/>
              <a:t> Edition)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4B4F3BF-E882-4FDD-BF7D-5A4B763B887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Chapter 9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C716D83-BE49-4784-8094-3F5B093151B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286000" y="2590800"/>
            <a:ext cx="4572000" cy="914400"/>
          </a:xfrm>
        </p:spPr>
        <p:txBody>
          <a:bodyPr/>
          <a:lstStyle/>
          <a:p>
            <a:r>
              <a:rPr lang="en-US" dirty="0"/>
              <a:t>How to work with strings and numbers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B4957F-70DD-4276-9D6A-A8EA860A9AF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2022, Mike Murach &amp; Associates, Inc.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289623-2D1C-4227-9DEF-8261D6E5FD0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l">
              <a:defRPr/>
            </a:pPr>
            <a:endParaRPr lang="en-US" sz="1400" dirty="0">
              <a:latin typeface="Times New Roman"/>
            </a:endParaRPr>
          </a:p>
          <a:p>
            <a:pPr>
              <a:defRPr/>
            </a:pPr>
            <a:r>
              <a:rPr lang="en-US" dirty="0">
                <a:solidFill>
                  <a:schemeClr val="bg1"/>
                </a:solidFill>
              </a:rPr>
              <a:t>C9,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1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97906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91660C-3F8C-4856-A478-0FC7D7E83F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Escape sequences with single quotes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6F44EF2-EFCB-4978-9E4A-268594505CC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38200" y="1066800"/>
            <a:ext cx="7543800" cy="4876800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dir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'C:\\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xampp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\\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php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';                 // C:\xampp\php</a:t>
            </a:r>
            <a:endParaRPr lang="en-US" sz="1600" b="1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$name = 'Mike\'s Music Store';           // Mike's Music Store</a:t>
            </a:r>
            <a:endParaRPr lang="en-US" sz="1600" b="1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$quote = "He said, \"It costs \$12.\"";  // He said, "It costs $12.”</a:t>
            </a:r>
            <a:endParaRPr lang="en-US" sz="1600" b="1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$comment1 = "This is a\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nmulti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-line string.";  // This is a</a:t>
            </a:r>
            <a:b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// multi-line string.</a:t>
            </a:r>
            <a:endParaRPr lang="en-US" sz="1600" b="1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$comment2 = 'Not a\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nmulti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-line string.';</a:t>
            </a:r>
            <a:b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        // Not a\n multi-line string.</a:t>
            </a:r>
            <a:endParaRPr lang="en-US" sz="1600" b="1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4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1CAFD0D-0EB8-4CFD-8797-011895D1F6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61EB5E0-5215-4EC9-8482-4A3AE3D100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 dirty="0">
              <a:latin typeface="Times New Roman"/>
            </a:endParaRPr>
          </a:p>
          <a:p>
            <a:pPr>
              <a:defRPr/>
            </a:pPr>
            <a:r>
              <a:rPr lang="en-US" dirty="0">
                <a:solidFill>
                  <a:schemeClr val="bg1"/>
                </a:solidFill>
              </a:rPr>
              <a:t>C9,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10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59437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74F60C-9AAB-41B2-8ACE-8206E9126B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400" b="1" dirty="0" err="1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htmlentities</a:t>
            </a: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() function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4185BC-97EE-47C1-8FA1-46C5C97C1D5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38200" y="1066800"/>
            <a:ext cx="7543800" cy="4876800"/>
          </a:xfrm>
        </p:spPr>
        <p:txBody>
          <a:bodyPr/>
          <a:lstStyle/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htmlentities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600" b="1" i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$str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[, </a:t>
            </a:r>
            <a:r>
              <a:rPr lang="en-US" sz="1600" b="1" i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$quotes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])</a:t>
            </a:r>
          </a:p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Examples of the </a:t>
            </a:r>
            <a:r>
              <a:rPr lang="en-US" sz="2400" b="1" dirty="0" err="1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htmlentities</a:t>
            </a: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() function</a:t>
            </a:r>
          </a:p>
          <a:p>
            <a:pPr marL="347345" marR="0">
              <a:spcBef>
                <a:spcPts val="900"/>
              </a:spcBef>
              <a:spcAft>
                <a:spcPts val="600"/>
              </a:spcAft>
              <a:tabLst>
                <a:tab pos="1371600" algn="l"/>
                <a:tab pos="2743200" algn="l"/>
              </a:tabLst>
            </a:pPr>
            <a:r>
              <a:rPr lang="en-US" b="1" spc="-10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 example that doesn’t use the </a:t>
            </a:r>
            <a:r>
              <a:rPr lang="en-US" b="1" spc="-10" dirty="0" err="1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htmlentities</a:t>
            </a:r>
            <a:r>
              <a:rPr lang="en-US" b="1" spc="-10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() function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$copyright1 = "\xa9 2022";          // Result is '</a:t>
            </a:r>
            <a:r>
              <a:rPr lang="en-US" sz="1600" b="1" dirty="0">
                <a:effectLst/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©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2022'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Arial Unicode MS"/>
                <a:cs typeface="Times New Roman" panose="02020603050405020304" pitchFamily="18" charset="0"/>
              </a:rPr>
              <a:t>echo $copyright1;        // </a:t>
            </a:r>
            <a:r>
              <a:rPr lang="en-US" sz="1600" b="1" dirty="0">
                <a:effectLst/>
                <a:latin typeface="Courier New" panose="02070309020205020404" pitchFamily="49" charset="0"/>
                <a:ea typeface="Courier New,Arial Unicode MS"/>
                <a:cs typeface="Times New Roman" panose="02020603050405020304" pitchFamily="18" charset="0"/>
              </a:rPr>
              <a:t>Some browsers display </a:t>
            </a:r>
            <a:r>
              <a:rPr lang="en-US" sz="1600" b="1" dirty="0">
                <a:effectLst/>
                <a:latin typeface="Tahoma" panose="020B0604030504040204" pitchFamily="34" charset="0"/>
                <a:ea typeface="Arial Unicode MS"/>
                <a:cs typeface="Times New Roman" panose="02020603050405020304" pitchFamily="18" charset="0"/>
              </a:rPr>
              <a:t>�</a:t>
            </a:r>
            <a:r>
              <a:rPr lang="en-US" sz="1600" b="1" dirty="0">
                <a:effectLst/>
                <a:latin typeface="Courier New" panose="02070309020205020404" pitchFamily="49" charset="0"/>
                <a:ea typeface="Arial Unicode MS"/>
                <a:cs typeface="Courier New" panose="02070309020205020404" pitchFamily="49" charset="0"/>
              </a:rPr>
              <a:t> </a:t>
            </a:r>
            <a:r>
              <a:rPr lang="en-US" sz="1600" b="1" dirty="0">
                <a:effectLst/>
                <a:latin typeface="Courier New" panose="02070309020205020404" pitchFamily="49" charset="0"/>
                <a:ea typeface="Courier New,Arial Unicode MS"/>
                <a:cs typeface="Times New Roman" panose="02020603050405020304" pitchFamily="18" charset="0"/>
              </a:rPr>
              <a:t>2</a:t>
            </a:r>
            <a:r>
              <a:rPr lang="en-US" sz="1600" b="1" dirty="0">
                <a:effectLst/>
                <a:latin typeface="Courier New" panose="02070309020205020404" pitchFamily="49" charset="0"/>
                <a:ea typeface="Arial Unicode MS"/>
                <a:cs typeface="Times New Roman" panose="02020603050405020304" pitchFamily="18" charset="0"/>
              </a:rPr>
              <a:t>022</a:t>
            </a:r>
            <a:endParaRPr lang="en-US" sz="1600" b="1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7345" marR="0">
              <a:spcBef>
                <a:spcPts val="900"/>
              </a:spcBef>
              <a:spcAft>
                <a:spcPts val="600"/>
              </a:spcAft>
              <a:tabLst>
                <a:tab pos="1371600" algn="l"/>
                <a:tab pos="2743200" algn="l"/>
              </a:tabLst>
            </a:pPr>
            <a:r>
              <a:rPr lang="en-US" b="1" spc="-10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 example that uses the </a:t>
            </a:r>
            <a:r>
              <a:rPr lang="en-US" b="1" spc="-10" dirty="0" err="1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htmlentities</a:t>
            </a:r>
            <a:r>
              <a:rPr lang="en-US" b="1" spc="-10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() function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Arial Unicode MS"/>
                <a:cs typeface="Times New Roman" panose="02020603050405020304" pitchFamily="18" charset="0"/>
              </a:rPr>
              <a:t>$copyright2 =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Arial Unicode MS"/>
                <a:cs typeface="Times New Roman" panose="02020603050405020304" pitchFamily="18" charset="0"/>
              </a:rPr>
              <a:t>htmlentities</a:t>
            </a:r>
            <a:r>
              <a:rPr lang="en-US" sz="1600" b="1" dirty="0">
                <a:effectLst/>
                <a:latin typeface="Courier New" panose="02070309020205020404" pitchFamily="49" charset="0"/>
                <a:ea typeface="Arial Unicode MS"/>
                <a:cs typeface="Times New Roman" panose="02020603050405020304" pitchFamily="18" charset="0"/>
              </a:rPr>
              <a:t>("\xa9 2022");</a:t>
            </a:r>
            <a:br>
              <a:rPr lang="en-US" sz="1600" b="1" dirty="0">
                <a:effectLst/>
                <a:latin typeface="Courier New" panose="02070309020205020404" pitchFamily="49" charset="0"/>
                <a:ea typeface="Arial Unicode MS"/>
                <a:cs typeface="Times New Roman" panose="02020603050405020304" pitchFamily="18" charset="0"/>
              </a:rPr>
            </a:br>
            <a:r>
              <a:rPr lang="en-US" sz="1600" b="1" dirty="0">
                <a:effectLst/>
                <a:latin typeface="Courier New" panose="02070309020205020404" pitchFamily="49" charset="0"/>
                <a:ea typeface="Arial Unicode MS"/>
                <a:cs typeface="Times New Roman" panose="02020603050405020304" pitchFamily="18" charset="0"/>
              </a:rPr>
              <a:t>                        // Result is '&amp;copy; 2022'</a:t>
            </a:r>
            <a:endParaRPr lang="en-US" sz="1600" b="1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Arial Unicode MS"/>
                <a:cs typeface="Times New Roman" panose="02020603050405020304" pitchFamily="18" charset="0"/>
              </a:rPr>
              <a:t>echo $copyright2;       // Browsers display </a:t>
            </a:r>
            <a:r>
              <a:rPr lang="en-US" sz="1600" b="1" dirty="0">
                <a:effectLst/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©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2022</a:t>
            </a:r>
          </a:p>
          <a:p>
            <a:endParaRPr lang="en-US" sz="16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94A967C-BD39-4E54-BB2C-F50BA8AA3C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6F8D255-4638-4C13-A542-17592963F2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 dirty="0">
              <a:latin typeface="Times New Roman"/>
            </a:endParaRPr>
          </a:p>
          <a:p>
            <a:pPr>
              <a:defRPr/>
            </a:pPr>
            <a:r>
              <a:rPr lang="en-US" dirty="0">
                <a:solidFill>
                  <a:schemeClr val="bg1"/>
                </a:solidFill>
              </a:rPr>
              <a:t>C9,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11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71815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05A7FB-46FA-4470-9BA7-BF48EF0863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440323"/>
            <a:ext cx="7543800" cy="738664"/>
          </a:xfrm>
        </p:spPr>
        <p:txBody>
          <a:bodyPr/>
          <a:lstStyle/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Key term for using special characters in text strings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ED99B0-C979-4BAC-A1A2-30ADBE2AA3D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342900" marR="274320" lvl="0" indent="-342900"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escape sequence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0433954-3803-431A-A593-F18B48638D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0790877-EC83-42CE-B9BA-5D266742DA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 dirty="0">
              <a:latin typeface="Times New Roman"/>
            </a:endParaRPr>
          </a:p>
          <a:p>
            <a:pPr>
              <a:defRPr/>
            </a:pPr>
            <a:r>
              <a:rPr lang="en-US" dirty="0">
                <a:solidFill>
                  <a:schemeClr val="bg1"/>
                </a:solidFill>
              </a:rPr>
              <a:t>C9,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12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2435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B22FF1-D572-4011-BDF0-2351FA9B5B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URL for a list of all PHP string functions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E489E8-DFF9-4811-ADC8-D0F76E6E67E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347345" marR="0">
              <a:spcBef>
                <a:spcPts val="0"/>
              </a:spcBef>
              <a:spcAft>
                <a:spcPts val="300"/>
              </a:spcAft>
              <a:tabLst>
                <a:tab pos="1371600" algn="l"/>
              </a:tabLst>
            </a:pPr>
            <a:r>
              <a:rPr lang="en-US" sz="1600" b="1" u="sng" dirty="0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http://www.php.net/manual/en/ref.strings.php</a:t>
            </a:r>
            <a:endParaRPr lang="en-US" sz="1600" b="1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Functions for working with string length </a:t>
            </a:r>
            <a:b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and substrings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empty(</a:t>
            </a:r>
            <a:r>
              <a:rPr lang="en-US" sz="1600" b="1" i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$str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strlen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600" b="1" i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$str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substr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600" b="1" i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$str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b="1" i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$i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[, </a:t>
            </a:r>
            <a:r>
              <a:rPr lang="en-US" sz="1600" b="1" i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</a:t>
            </a:r>
            <a:r>
              <a:rPr lang="en-US" sz="1600" b="1" i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len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])</a:t>
            </a:r>
          </a:p>
          <a:p>
            <a:endParaRPr lang="en-US" sz="16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CF8B177-BC84-4604-B634-FDA2E12F8F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C323011-1F07-4961-9A64-5F9527AACD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 dirty="0">
              <a:latin typeface="Times New Roman"/>
            </a:endParaRPr>
          </a:p>
          <a:p>
            <a:pPr>
              <a:defRPr/>
            </a:pPr>
            <a:r>
              <a:rPr lang="en-US" dirty="0">
                <a:solidFill>
                  <a:schemeClr val="bg1"/>
                </a:solidFill>
              </a:rPr>
              <a:t>C9,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13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73510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AFE011-534F-41C4-8105-52E5D2823F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Code that determines if the string is empty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069E54-9A55-485B-8F93-91F888E64BF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if (empty($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first_name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)) {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$message = 'You must enter the first name.';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}</a:t>
            </a:r>
          </a:p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Code that gets the length of a string </a:t>
            </a:r>
            <a:b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and two substrings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$name = 'Ray Harris';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$length = 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strlen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($name);            // $length is 10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first_name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substr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($name, 0, 3);  // $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first_name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is 'Ray'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last_name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substr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($name, 4);      // $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last_name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is 'Harris'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last_name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substr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($name, -6);     // $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last_name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is 'Harris'</a:t>
            </a:r>
          </a:p>
          <a:p>
            <a:endParaRPr lang="en-US" sz="14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6363D22-5851-4236-8949-A249F101AB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5DEE3F2-5B87-4D48-B72D-576CC76B81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 dirty="0">
              <a:latin typeface="Times New Roman"/>
            </a:endParaRPr>
          </a:p>
          <a:p>
            <a:pPr>
              <a:defRPr/>
            </a:pPr>
            <a:r>
              <a:rPr lang="en-US" dirty="0">
                <a:solidFill>
                  <a:schemeClr val="bg1"/>
                </a:solidFill>
              </a:rPr>
              <a:t>C9,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14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8230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FE5657-05FF-4E2D-8F13-2BA0B216BC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Code that formats a phone number in two ways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82F087B-B17E-400D-AE47-B02CC97E5B4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$phone = '5545556624';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$part1 =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substr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($phone, 0, 3);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$part2 =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substr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($phone, 3, 3);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$part3 =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substr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($phone, 6);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$format_1 = $part1 . '-' . $part2 . '-' . $part3;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// 554-555-6624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$format_2 = '(' . $part1 . ') ' . $part2 . '-' . $part3;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// (554) 555-6624</a:t>
            </a:r>
          </a:p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Code that stores each letter in a string </a:t>
            </a:r>
            <a:b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on a separate line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vert_str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'';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$input = 'JAN';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 ($i = 0; $i &lt;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strlen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($input); $i++) {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vert_str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.=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substr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($input, $i, 1);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vert_str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.= '&lt;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br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&gt;';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}</a:t>
            </a:r>
          </a:p>
          <a:p>
            <a:endParaRPr lang="en-US" sz="16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5357982-596E-462E-A46B-C78ECC35A5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DDE9A24-2088-41FD-9CDC-A62770772B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 dirty="0">
              <a:latin typeface="Times New Roman"/>
            </a:endParaRPr>
          </a:p>
          <a:p>
            <a:pPr>
              <a:defRPr/>
            </a:pPr>
            <a:r>
              <a:rPr lang="en-US" dirty="0">
                <a:solidFill>
                  <a:schemeClr val="bg1"/>
                </a:solidFill>
              </a:rPr>
              <a:t>C9,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15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60515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28B9B0-8039-4F34-BCBF-40D90B31EB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Key terms for working with strings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6946B1-EA77-4D46-B3E1-03FF1D21332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342900" marR="274320" lvl="0" indent="-342900"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length</a:t>
            </a:r>
          </a:p>
          <a:p>
            <a:pPr marL="342900" marR="274320" lvl="0" indent="-342900"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substring</a:t>
            </a:r>
          </a:p>
          <a:p>
            <a:pPr marL="342900" marR="274320" lvl="0" indent="-342900"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position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BD06742-756E-4941-9297-449883A1E4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F607441-3BA7-4BB7-98DA-E3483D0D82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 dirty="0">
              <a:latin typeface="Times New Roman"/>
            </a:endParaRPr>
          </a:p>
          <a:p>
            <a:pPr>
              <a:defRPr/>
            </a:pPr>
            <a:r>
              <a:rPr lang="en-US" dirty="0">
                <a:solidFill>
                  <a:schemeClr val="bg1"/>
                </a:solidFill>
              </a:rPr>
              <a:t>C9,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16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204308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C4A73E-1465-4B74-A879-B00F3CB933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Functions that search a string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10B3A2-4D34-4C96-99C5-4D79FC4C6C5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strpos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600" b="1" i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$str1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b="1" i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$str2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[, </a:t>
            </a:r>
            <a:r>
              <a:rPr lang="en-US" sz="1600" b="1" i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$offset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])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stripos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600" b="1" i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$str1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b="1" i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$str2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[, </a:t>
            </a:r>
            <a:r>
              <a:rPr lang="en-US" sz="1600" b="1" i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$offset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])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strrpos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600" b="1" i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$str1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b="1" i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$str2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[, </a:t>
            </a:r>
            <a:r>
              <a:rPr lang="en-US" sz="1600" b="1" i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$offset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])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strripos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600" b="1" i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$str1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b="1" i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$str2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[, </a:t>
            </a:r>
            <a:r>
              <a:rPr lang="en-US" sz="1600" b="1" i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$offset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])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str_contains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600" b="1" i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$str1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b="1" i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$str2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str_starts_with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600" b="1" i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$str1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b="1" i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$str2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str_ends_with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600" b="1" i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$str1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b="1" i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$str2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endParaRPr lang="en-US" sz="1600" b="1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5BD7764-FE80-4C3A-9238-58E50568E5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883B716-489B-4AB2-9835-8DD8206AF8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 dirty="0">
              <a:latin typeface="Times New Roman"/>
            </a:endParaRPr>
          </a:p>
          <a:p>
            <a:pPr>
              <a:defRPr/>
            </a:pPr>
            <a:r>
              <a:rPr lang="en-US" dirty="0">
                <a:solidFill>
                  <a:schemeClr val="bg1"/>
                </a:solidFill>
              </a:rPr>
              <a:t>C9,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17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437319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D56255-E567-42EF-BFBE-B12C3182DA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Code that searches a string for spaces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A663E6-7CAE-4C41-A97B-7DCB5AFB0B8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$name = 'Martin Van Buren';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$i =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strpos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($name, ' ');       // $i is 6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$i =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strpos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($name, ' ', $i+1); // $i is 10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$i =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strrpos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($name, ' ');      // $i is 10</a:t>
            </a:r>
          </a:p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Code that searches a string for a substring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$name = 'Martin Van Buren';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$i =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strpos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($name, 'Van');     // $i is 7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$i =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strpos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($name, 'van');     // $i is FALSE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$i =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stripos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($name, 'van');    // $i is 7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$i =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strripos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($name, 'A');     // $i is 8</a:t>
            </a:r>
          </a:p>
          <a:p>
            <a:endParaRPr lang="en-US" sz="16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4E5F73-318B-44E4-9995-C1E168E5CE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EF35381-1B38-4900-BD24-91B748D21F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 dirty="0">
              <a:latin typeface="Times New Roman"/>
            </a:endParaRPr>
          </a:p>
          <a:p>
            <a:pPr>
              <a:defRPr/>
            </a:pPr>
            <a:r>
              <a:rPr lang="en-US" dirty="0">
                <a:solidFill>
                  <a:schemeClr val="bg1"/>
                </a:solidFill>
              </a:rPr>
              <a:t>C9,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18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183263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245108-C880-45C1-801B-8C065578EB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Code that splits a string into two substrings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A87A2C-5475-4F39-ADA4-C665D65D46E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38200" y="1066800"/>
            <a:ext cx="7543800" cy="4876800"/>
          </a:xfrm>
        </p:spPr>
        <p:txBody>
          <a:bodyPr/>
          <a:lstStyle/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$name = 'Ray Harris';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$i = 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strpos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($name, ' ');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if ($i === false) {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$message = 'No spaces were found in the name.';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} else {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$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first_name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substr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($name, 0, $i);    // $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first_name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Ray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$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last_name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substr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($name, $i+1);      // $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last_name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Harris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}</a:t>
            </a:r>
          </a:p>
          <a:p>
            <a:endParaRPr lang="en-US" sz="14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C5D14E9-E01C-4975-88D4-3CC6BDC906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8180762-1116-43B7-BE76-F9E5D75798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 dirty="0">
              <a:latin typeface="Times New Roman"/>
            </a:endParaRPr>
          </a:p>
          <a:p>
            <a:pPr>
              <a:defRPr/>
            </a:pPr>
            <a:r>
              <a:rPr lang="en-US" dirty="0">
                <a:solidFill>
                  <a:schemeClr val="bg1"/>
                </a:solidFill>
              </a:rPr>
              <a:t>C9,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19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71664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2F4BF1-50EA-46B8-88BC-D169FDFEE7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Applied objectives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9D0501-632A-4376-A687-E73FEEE6E2C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342900" marR="0" lvl="0" indent="-34290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  <a:tabLst>
                <a:tab pos="228600" algn="l"/>
                <a:tab pos="342900" algn="l"/>
                <a:tab pos="457200" algn="l"/>
              </a:tabLst>
            </a:pPr>
            <a:r>
              <a:rPr lang="en-US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Use any of the functions and techniques presented in this chapter to work with strings.</a:t>
            </a:r>
          </a:p>
          <a:p>
            <a:pPr marL="342900" marR="0" lvl="0" indent="-34290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  <a:tabLst>
                <a:tab pos="228600" algn="l"/>
                <a:tab pos="342900" algn="l"/>
                <a:tab pos="457200" algn="l"/>
              </a:tabLst>
            </a:pPr>
            <a:r>
              <a:rPr lang="en-US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Use any of the functions and techniques presented in this chapter to work with numbers.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B5CF347-0E40-4EDF-B7EF-BBAF2099CE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7A4AE90-80A2-42FE-AED3-2475B64CD3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 dirty="0">
              <a:latin typeface="Times New Roman"/>
            </a:endParaRPr>
          </a:p>
          <a:p>
            <a:pPr>
              <a:defRPr/>
            </a:pPr>
            <a:r>
              <a:rPr lang="en-US" dirty="0">
                <a:solidFill>
                  <a:schemeClr val="bg1"/>
                </a:solidFill>
              </a:rPr>
              <a:t>C9,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2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097334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290A3CAE-467B-4274-8D0A-5D07378319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5989"/>
            <a:ext cx="7315200" cy="738664"/>
          </a:xfrm>
        </p:spPr>
        <p:txBody>
          <a:bodyPr/>
          <a:lstStyle/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Code that determines if a string </a:t>
            </a:r>
            <a:b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contains another string</a:t>
            </a:r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01F9BBCF-741D-4C53-B53A-62DA456B4F1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$name = 'John F. Kennedy Jr.';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$contains =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str_contains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($name, '.';            // TRUE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starts_with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str_starts_with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($name, 'Mr.');   // FALSE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ends_with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str_ends_with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($name, 'Jr.';        // TRUE</a:t>
            </a:r>
          </a:p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 if statement that does the same thing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$name = 'Ray Harris';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if (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str_contains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($name, ' ')) { ... }</a:t>
            </a:r>
          </a:p>
          <a:p>
            <a:endParaRPr lang="en-US" sz="16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19880C2-FB3A-4BB7-B309-57DB611AE4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34CCE4F-1A65-4A8C-BE4F-42F1130A97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 dirty="0">
              <a:latin typeface="Times New Roman"/>
            </a:endParaRPr>
          </a:p>
          <a:p>
            <a:pPr>
              <a:defRPr/>
            </a:pPr>
            <a:r>
              <a:rPr lang="en-US" dirty="0">
                <a:solidFill>
                  <a:schemeClr val="bg1"/>
                </a:solidFill>
              </a:rPr>
              <a:t>C9,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20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555567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15993C-B448-41F0-ADF4-548E84FC71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Functions that modify strings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AA7747-D2D6-4D00-868B-D16BE66EB58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ltrim|rtrim|trim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600" b="1" i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$str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str_pad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600" b="1" i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$str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b="1" i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</a:t>
            </a:r>
            <a:r>
              <a:rPr lang="en-US" sz="1600" b="1" i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len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[, </a:t>
            </a:r>
            <a:r>
              <a:rPr lang="en-US" sz="1600" b="1" i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$pad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[, </a:t>
            </a:r>
            <a:r>
              <a:rPr lang="en-US" sz="1600" b="1" i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$type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]])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lcfirst|ucfirst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600" b="1" i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$str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ucwords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600" b="1" i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$str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strtolower|strtoupper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600" b="1" i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$str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strrev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600" b="1" i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$str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str_shuffle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600" b="1" i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$str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str_repeat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600" b="1" i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$str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b="1" i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$i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str_replace|str_ireplace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600" b="1" i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$str1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b="1" i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$new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b="1" i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$str2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endParaRPr lang="en-US" sz="1600" b="1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EFB232A-DFB4-439B-8C74-7F0558A1CC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4523577-04DC-41BE-8B9B-21AF71037C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 dirty="0">
              <a:latin typeface="Times New Roman"/>
            </a:endParaRPr>
          </a:p>
          <a:p>
            <a:pPr>
              <a:defRPr/>
            </a:pPr>
            <a:r>
              <a:rPr lang="en-US" dirty="0">
                <a:solidFill>
                  <a:schemeClr val="bg1"/>
                </a:solidFill>
              </a:rPr>
              <a:t>C9,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21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772900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E09891-0695-4CD9-8DCE-3B276BD651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Code that trims and pads a string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A328B5-6CB8-45FD-BD06-4742F43F7C0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$name = '   ray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harris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';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$name =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ltrim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($name);        // $name is 'ray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harris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'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$name =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rtrim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($name);        // $name is 'ray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harris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$name =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str_pad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($name, 13);  // $name is 'ray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harris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'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$name =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str_pad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($name, 16, ' ', STR_PAD_LEFT);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// $name is '   ray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harris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'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$name = trim($name);         // $name is 'ray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harris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</a:t>
            </a:r>
          </a:p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Code that works with capitalization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$name =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ucfirst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($name);       // $name is 'Ray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harris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$name =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lcfirst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($name);       // $name is 'ray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harris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$name =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ucwords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($name);       // $name is 'Ray Harris'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$name =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strtolower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($name);    // $name is 'ray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harris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$name =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strtoupper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($name);    // $name is 'RAY HARRIS'</a:t>
            </a:r>
          </a:p>
          <a:p>
            <a:endParaRPr lang="en-US" sz="16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0617AF2-87E6-4FA0-BE26-3ACB73D893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3797F4F-8991-4B75-BEFF-4107EBBEB7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 dirty="0">
              <a:latin typeface="Times New Roman"/>
            </a:endParaRPr>
          </a:p>
          <a:p>
            <a:pPr>
              <a:defRPr/>
            </a:pPr>
            <a:r>
              <a:rPr lang="en-US" dirty="0">
                <a:solidFill>
                  <a:schemeClr val="bg1"/>
                </a:solidFill>
              </a:rPr>
              <a:t>C9,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22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057754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31E5D6-78EB-4EC8-89C9-C37046E15D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Code that changes the sequence of the characters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01C186-9DBB-4811-A7F3-C026726C52A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$name =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strrev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($name);        // $name is 'SIRRAH YAR'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$name =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str_shuffle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($name);   // $name is 'SHYIRRR AA'</a:t>
            </a:r>
            <a:b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// (for example)</a:t>
            </a:r>
          </a:p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Code that repeats a string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sep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str_repeat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('*', 10);  // 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sep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is '**********'</a:t>
            </a:r>
          </a:p>
          <a:p>
            <a:endParaRPr lang="en-US" sz="16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958544B-540E-4590-BCF2-35CFD21EEE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9089802-F721-49E4-B0ED-3098234FA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 dirty="0">
              <a:latin typeface="Times New Roman"/>
            </a:endParaRPr>
          </a:p>
          <a:p>
            <a:pPr>
              <a:defRPr/>
            </a:pPr>
            <a:r>
              <a:rPr lang="en-US" dirty="0">
                <a:solidFill>
                  <a:schemeClr val="bg1"/>
                </a:solidFill>
              </a:rPr>
              <a:t>C9,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23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145533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245971-D909-4C77-AC4F-B0FABFA6B4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Code that replaces periods with dashes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4C2E078-78D8-4C4E-ABF7-5F308F86DDC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$phone = '554.555.6624';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$phone =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str_replace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('.', '-', $phone);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// $phone is '554-555-6624'</a:t>
            </a:r>
          </a:p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Code that replaces one string with another string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$message = 'Hello Ray';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$message =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str_ireplace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('hello', 'Hi', $message);</a:t>
            </a:r>
            <a:b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// $message is 'Hi Ray'</a:t>
            </a:r>
          </a:p>
          <a:p>
            <a:endParaRPr lang="en-US" sz="16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220EC4E-86CC-4A17-BE0A-D03283CBEF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7C0987B-86F9-47D1-B0CC-C48D26F184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 dirty="0">
              <a:latin typeface="Times New Roman"/>
            </a:endParaRPr>
          </a:p>
          <a:p>
            <a:pPr>
              <a:defRPr/>
            </a:pPr>
            <a:r>
              <a:rPr lang="en-US" dirty="0">
                <a:solidFill>
                  <a:schemeClr val="bg1"/>
                </a:solidFill>
              </a:rPr>
              <a:t>C9,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24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761420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9117BC-DC68-4FF0-BE0F-5BF5EC0664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Functions that convert strings and arrays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EFD558-2713-45C0-A410-DFAA0D662B0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explode(</a:t>
            </a:r>
            <a:r>
              <a:rPr lang="en-US" sz="1600" b="1" i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</a:t>
            </a:r>
            <a:r>
              <a:rPr lang="en-US" sz="1600" b="1" i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sep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b="1" i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$str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implode(</a:t>
            </a:r>
            <a:r>
              <a:rPr lang="en-US" sz="1600" b="1" i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</a:t>
            </a:r>
            <a:r>
              <a:rPr lang="en-US" sz="1600" b="1" i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sep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b="1" i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</a:t>
            </a:r>
            <a:r>
              <a:rPr lang="en-US" sz="1600" b="1" i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How to convert a string to an array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$names = '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Mike|Anne|Joel|Ray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$names = explode('|', $names);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$name1 = $names[0];    // $name1 is 'Mike'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$name2 = $names[1];    // $name2 is 'Anne'</a:t>
            </a:r>
          </a:p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How to convert an array to a string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$names = implode('|', $names);</a:t>
            </a:r>
            <a:b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// $names is '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Mike|Anne|Joel|Ray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</a:t>
            </a:r>
          </a:p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How to convert an array to a tab-delimited string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$names = implode("\t", $names);</a:t>
            </a:r>
          </a:p>
          <a:p>
            <a:endParaRPr lang="en-US" sz="16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438BF4E-CE10-4BD7-930D-E5BD47F555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9E5B8E-253E-45EF-9A67-73FFF4E01B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 dirty="0">
              <a:latin typeface="Times New Roman"/>
            </a:endParaRPr>
          </a:p>
          <a:p>
            <a:pPr>
              <a:defRPr/>
            </a:pPr>
            <a:r>
              <a:rPr lang="en-US" dirty="0">
                <a:solidFill>
                  <a:schemeClr val="bg1"/>
                </a:solidFill>
              </a:rPr>
              <a:t>C9,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25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158087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52969F32-256B-4059-B7EF-0223ED9B54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5989"/>
            <a:ext cx="7315200" cy="738664"/>
          </a:xfrm>
        </p:spPr>
        <p:txBody>
          <a:bodyPr/>
          <a:lstStyle/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Functions that convert between strings </a:t>
            </a:r>
            <a:b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and ASCII integer values</a:t>
            </a:r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33803969-6D43-4FF9-9C04-FA3BBC6E8A7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chr(</a:t>
            </a:r>
            <a:r>
              <a:rPr lang="en-US" sz="1600" b="1" i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$value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ord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600" b="1" i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$string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How to convert an integer value to a character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$char = chr(65);      // $char is 'A'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$char = chr(66);      // $char is 'B'</a:t>
            </a:r>
          </a:p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How to convert a character to an integer value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val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ord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('A');      // 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val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is 65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val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ord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('B');      // 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val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is 66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val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ord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('Bike');   // 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val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is 66</a:t>
            </a:r>
          </a:p>
          <a:p>
            <a:endParaRPr lang="en-US" sz="16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529B571-0176-465B-A6EA-9A85308C79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D3D4BD8-4499-49AE-AA70-A7C1BDD14F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 dirty="0">
              <a:latin typeface="Times New Roman"/>
            </a:endParaRPr>
          </a:p>
          <a:p>
            <a:pPr>
              <a:defRPr/>
            </a:pPr>
            <a:r>
              <a:rPr lang="en-US" dirty="0">
                <a:solidFill>
                  <a:schemeClr val="bg1"/>
                </a:solidFill>
              </a:rPr>
              <a:t>C9,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26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383294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DA14DE-80CC-4FF8-8011-7227B2A000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Key term when converting strings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78F8A2-6F2C-40E3-89FF-7384AF36805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342900" marR="274320" lvl="0" indent="-342900"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ASCII character set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D6DDB44-FE71-4A0C-A9CE-9ACB0B1FF4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BB3760C-447B-46F3-B835-81455F9D3B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 dirty="0">
              <a:latin typeface="Times New Roman"/>
            </a:endParaRPr>
          </a:p>
          <a:p>
            <a:pPr>
              <a:defRPr/>
            </a:pPr>
            <a:r>
              <a:rPr lang="en-US" dirty="0">
                <a:solidFill>
                  <a:schemeClr val="bg1"/>
                </a:solidFill>
              </a:rPr>
              <a:t>C9,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27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560441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CC936D-887D-4563-8A22-1B8D9CF29A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Functions that compare two strings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054C9F-A978-430A-B692-21E77294CBC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strcmp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600" b="1" i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$str1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b="1" i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$str2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strcasecmp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600" b="1" i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$str1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b="1" i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$str2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strnatcmp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600" b="1" i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$str1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b="1" i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$str2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strnatcasecmp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600" b="1" i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$str1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b="1" i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$str2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How a case-sensitive comparison works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$result =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strcmp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('Anders', '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Zylka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');     // $result is -1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$result =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strcmp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('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anders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', '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Zylka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');     // $result is 1</a:t>
            </a:r>
          </a:p>
          <a:p>
            <a:pPr marL="0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$result =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strcasecmp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('Anders', '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zylka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'); // $result is -25</a:t>
            </a:r>
          </a:p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How a “natural” number comparison works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$result =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strcmp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('img06', 'img10');      // $result is -1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$result =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strcmp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('img6', 'img10');       // $result is 1</a:t>
            </a:r>
          </a:p>
          <a:p>
            <a:pPr marL="0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$result =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strnatcmp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('img6', 'img10');    // $result is -1</a:t>
            </a:r>
          </a:p>
          <a:p>
            <a:endParaRPr lang="en-US" sz="16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AC0807A-F917-4586-BB51-7A40F615E2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4802ED7-02D8-4B3E-A5A3-E6DB802D6B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 dirty="0">
              <a:latin typeface="Times New Roman"/>
            </a:endParaRPr>
          </a:p>
          <a:p>
            <a:pPr>
              <a:defRPr/>
            </a:pPr>
            <a:r>
              <a:rPr lang="en-US" dirty="0">
                <a:solidFill>
                  <a:schemeClr val="bg1"/>
                </a:solidFill>
              </a:rPr>
              <a:t>C9,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28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091346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FBB84F-EEB5-4C70-B23E-9F64C77EB8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How to compare two strings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BEEC0C-8E56-4720-805E-D946A7B8AE7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$result =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strnatcasecmp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($name_1, $name_2);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if ($result &lt; 0) {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echo $name_1 . ' before ' . $name_2;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} else if ($result == 0) {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echo $name_1 . ' matches ' . $name_2;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} else {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echo $name_1 . ' after ' . $name_2;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}</a:t>
            </a:r>
          </a:p>
          <a:p>
            <a:endParaRPr lang="en-US" sz="16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E0CAC5A-35F3-4954-BB37-926B93838D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E9533D5-05EF-402B-8A00-8E6225F9AF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 dirty="0">
              <a:latin typeface="Times New Roman"/>
            </a:endParaRPr>
          </a:p>
          <a:p>
            <a:pPr>
              <a:defRPr/>
            </a:pPr>
            <a:r>
              <a:rPr lang="en-US" dirty="0">
                <a:solidFill>
                  <a:schemeClr val="bg1"/>
                </a:solidFill>
              </a:rPr>
              <a:t>C9,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29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19929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CABC4F-7409-40E1-84B3-E4E92FD143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Knowledge objectives (part 1)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C21622-0057-4414-AD9C-97287389275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38200" y="1066800"/>
            <a:ext cx="7543800" cy="4876800"/>
          </a:xfrm>
        </p:spPr>
        <p:txBody>
          <a:bodyPr/>
          <a:lstStyle/>
          <a:p>
            <a:pPr marL="342900" marR="0" lvl="0" indent="-34290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  <a:tabLst>
                <a:tab pos="228600" algn="l"/>
                <a:tab pos="342900" algn="l"/>
                <a:tab pos="457200" algn="l"/>
              </a:tabLst>
            </a:pPr>
            <a:r>
              <a:rPr lang="en-US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Describe the way variable substitution is used to assign a string to a variable.</a:t>
            </a:r>
          </a:p>
          <a:p>
            <a:pPr marL="342900" marR="0" lvl="0" indent="-342900">
              <a:spcBef>
                <a:spcPts val="0"/>
              </a:spcBef>
              <a:spcAft>
                <a:spcPts val="600"/>
              </a:spcAft>
              <a:buFont typeface="+mj-lt"/>
              <a:buAutoNum type="arabicPeriod" startAt="2"/>
              <a:tabLst>
                <a:tab pos="228600" algn="l"/>
                <a:tab pos="342900" algn="l"/>
                <a:tab pos="457200" algn="l"/>
              </a:tabLst>
            </a:pPr>
            <a:r>
              <a:rPr lang="en-US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Describe the way PHP escape sequences can be used to insert special characters into strings and how the </a:t>
            </a:r>
            <a:r>
              <a:rPr lang="en-US" sz="2000" spc="-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htmlentities</a:t>
            </a:r>
            <a:r>
              <a:rPr lang="en-US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() function can be used to display special characters correctly in a browser.</a:t>
            </a:r>
          </a:p>
          <a:p>
            <a:pPr marL="342900" marR="0" lvl="0" indent="-342900">
              <a:spcBef>
                <a:spcPts val="0"/>
              </a:spcBef>
              <a:spcAft>
                <a:spcPts val="600"/>
              </a:spcAft>
              <a:buFont typeface="+mj-lt"/>
              <a:buAutoNum type="arabicPeriod" startAt="2"/>
              <a:tabLst>
                <a:tab pos="228600" algn="l"/>
                <a:tab pos="342900" algn="l"/>
                <a:tab pos="457200" algn="l"/>
              </a:tabLst>
            </a:pPr>
            <a:r>
              <a:rPr lang="en-US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Describe these terms as they apply to a PHP string: length, substring, and position.</a:t>
            </a:r>
          </a:p>
          <a:p>
            <a:pPr marL="342900" marR="0" lvl="0" indent="-342900">
              <a:spcBef>
                <a:spcPts val="0"/>
              </a:spcBef>
              <a:spcAft>
                <a:spcPts val="600"/>
              </a:spcAft>
              <a:buFont typeface="+mj-lt"/>
              <a:buAutoNum type="arabicPeriod" startAt="2"/>
              <a:tabLst>
                <a:tab pos="228600" algn="l"/>
                <a:tab pos="342900" algn="l"/>
                <a:tab pos="457200" algn="l"/>
              </a:tabLst>
            </a:pPr>
            <a:r>
              <a:rPr lang="en-US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Describe the use of the PHP string functions that work with string lengths or substrings, search for characters in a string, modify a string, convert between strings and arrays, and compare two strings. </a:t>
            </a:r>
          </a:p>
          <a:p>
            <a:pPr marL="342900" marR="0" lvl="0" indent="-342900">
              <a:spcBef>
                <a:spcPts val="0"/>
              </a:spcBef>
              <a:spcAft>
                <a:spcPts val="600"/>
              </a:spcAft>
              <a:buFont typeface="+mj-lt"/>
              <a:buAutoNum type="arabicPeriod" startAt="2"/>
              <a:tabLst>
                <a:tab pos="228600" algn="l"/>
                <a:tab pos="342900" algn="l"/>
                <a:tab pos="457200" algn="l"/>
              </a:tabLst>
            </a:pPr>
            <a:r>
              <a:rPr lang="en-US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Describe the PHP </a:t>
            </a:r>
            <a:r>
              <a:rPr lang="en-US" sz="2000" spc="-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is_infinite</a:t>
            </a:r>
            <a:r>
              <a:rPr lang="en-US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() and </a:t>
            </a:r>
            <a:r>
              <a:rPr lang="en-US" sz="2000" spc="-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is_finite</a:t>
            </a:r>
            <a:r>
              <a:rPr lang="en-US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() functions, and describe these PHP constants: PHP_INT_MAX, INF, and -INF. 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EF0E30A-017A-4BDD-A596-47858E4749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B12657A-9B9C-498C-9770-CC6215E286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 dirty="0">
              <a:latin typeface="Times New Roman"/>
            </a:endParaRPr>
          </a:p>
          <a:p>
            <a:pPr>
              <a:defRPr/>
            </a:pPr>
            <a:r>
              <a:rPr lang="en-US" dirty="0">
                <a:solidFill>
                  <a:schemeClr val="bg1"/>
                </a:solidFill>
              </a:rPr>
              <a:t>C9,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3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809252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DCEB31-165E-494D-B498-96A6A234B5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How to assign a decimal value (base 10)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AF2E95-6E87-49E4-A3B6-46544D7EB7A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$number_1 = 42;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$number_2 = +72;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$number_3 = -13;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$number_4 = -(-39);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$number_5 = --39;</a:t>
            </a:r>
          </a:p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How to find the maximum </a:t>
            </a:r>
            <a:b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and minimum integer values (base 10)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max_int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PHP_INT_MAX;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min_int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PHP_INT_MIN;</a:t>
            </a:r>
          </a:p>
          <a:p>
            <a:endParaRPr lang="en-US" sz="16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A21DEA0-1B77-4117-B99C-935FF0AFC7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B37743C-92AC-4EE8-B781-AD9531C538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 dirty="0">
              <a:latin typeface="Times New Roman"/>
            </a:endParaRPr>
          </a:p>
          <a:p>
            <a:pPr>
              <a:defRPr/>
            </a:pPr>
            <a:r>
              <a:rPr lang="en-US" dirty="0">
                <a:solidFill>
                  <a:schemeClr val="bg1"/>
                </a:solidFill>
              </a:rPr>
              <a:t>C9,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30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823378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6DF213-7569-4EC6-9447-09AF3E61A4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How to assign an octal value (base 8)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7E71D9-22F2-4A50-B27A-2AD6747DDC7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38200" y="1066800"/>
            <a:ext cx="7543800" cy="4876800"/>
          </a:xfrm>
        </p:spPr>
        <p:txBody>
          <a:bodyPr/>
          <a:lstStyle/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$octal_1 = 0251;  // Must begin with 0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$octal_2 = -0262;</a:t>
            </a:r>
          </a:p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How to assign a hexadecimal value (base 16)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$hex_1 = 0X5F;    // Must begin with 0x or 0X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$hex_2 = 0x4a3b;  // Upper and lower case letters allowed</a:t>
            </a:r>
          </a:p>
          <a:p>
            <a:endParaRPr lang="en-US" sz="16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A4BBF47-DCCD-4233-B860-A8F8C315AC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892A5F9-5C9C-4AB7-884D-E56B78AD45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 dirty="0">
              <a:latin typeface="Times New Roman"/>
            </a:endParaRPr>
          </a:p>
          <a:p>
            <a:pPr>
              <a:defRPr/>
            </a:pPr>
            <a:r>
              <a:rPr lang="en-US" dirty="0">
                <a:solidFill>
                  <a:schemeClr val="bg1"/>
                </a:solidFill>
              </a:rPr>
              <a:t>C9,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31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837455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C70A60-9531-40AC-A94D-667053C464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Key terms for working with numbers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58F4F8-2CED-4749-9F61-71DFA0CBB48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342900" marR="274320" lvl="0" indent="-342900"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integer</a:t>
            </a:r>
          </a:p>
          <a:p>
            <a:pPr marL="342900" marR="274320" lvl="0" indent="-342900"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whole number</a:t>
            </a:r>
          </a:p>
          <a:p>
            <a:pPr marL="342900" marR="274320" lvl="0" indent="-342900"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decimal</a:t>
            </a:r>
          </a:p>
          <a:p>
            <a:pPr marL="342900" marR="274320" lvl="0" indent="-342900"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octal</a:t>
            </a:r>
          </a:p>
          <a:p>
            <a:pPr marL="342900" marR="274320" lvl="0" indent="-342900"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hexadecimal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2DEF8F1-B2E8-463C-9DF1-195389CFE5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3597A44-57F6-4425-BA74-AB6AD18DE9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 dirty="0">
              <a:latin typeface="Times New Roman"/>
            </a:endParaRPr>
          </a:p>
          <a:p>
            <a:pPr>
              <a:defRPr/>
            </a:pPr>
            <a:r>
              <a:rPr lang="en-US" dirty="0">
                <a:solidFill>
                  <a:schemeClr val="bg1"/>
                </a:solidFill>
              </a:rPr>
              <a:t>C9,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32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117358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A66C95-A133-4C14-82A3-DBEE6C6583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How to assign floating-point values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506336E-F874-4C3B-BC24-87C3B3435D0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347345" marR="0">
              <a:spcBef>
                <a:spcPts val="900"/>
              </a:spcBef>
              <a:spcAft>
                <a:spcPts val="600"/>
              </a:spcAft>
              <a:tabLst>
                <a:tab pos="1371600" algn="l"/>
                <a:tab pos="2743200" algn="l"/>
              </a:tabLst>
            </a:pPr>
            <a:r>
              <a:rPr lang="en-US" b="1" spc="-10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Using normal notation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$float_1 = 3.5;      // Must contain a decimal point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$float_2 = -6.0;     // May be negative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$float_3 = .125;     // Same as 0.125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$float_4 = 1.;       // Same as 1.0</a:t>
            </a:r>
          </a:p>
          <a:p>
            <a:pPr marL="347345" marR="0">
              <a:spcBef>
                <a:spcPts val="900"/>
              </a:spcBef>
              <a:spcAft>
                <a:spcPts val="600"/>
              </a:spcAft>
              <a:tabLst>
                <a:tab pos="1371600" algn="l"/>
                <a:tab pos="2743200" algn="l"/>
              </a:tabLst>
            </a:pPr>
            <a:r>
              <a:rPr lang="en-US" b="1" spc="-10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Using exponential notation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$exp_1 = 9.451e15;   // Expands to 9.451 × 10</a:t>
            </a:r>
            <a:r>
              <a:rPr lang="en-US" sz="1600" b="1" baseline="3000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15</a:t>
            </a:r>
            <a:endParaRPr lang="en-US" sz="1600" b="1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$exp_2 = 6.022e+23;  // Plus sign is optional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$exp_3 = 1.602e-19;  // Exponent may be negative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$exp_4 = 9.806e0;    // Exponent may be zero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$exp_5 = -1.759e11;  // Mantissa may be negative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$exp_6 = 3e9;        // Mantissa may be a whole number</a:t>
            </a:r>
          </a:p>
          <a:p>
            <a:endParaRPr lang="en-US" sz="16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182C58B-AB67-4C0B-9EB8-A22090322E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84EECEB-E9DD-4221-AA1B-E2C3E7ADA7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 dirty="0">
              <a:latin typeface="Times New Roman"/>
            </a:endParaRPr>
          </a:p>
          <a:p>
            <a:pPr>
              <a:defRPr/>
            </a:pPr>
            <a:r>
              <a:rPr lang="en-US" dirty="0">
                <a:solidFill>
                  <a:schemeClr val="bg1"/>
                </a:solidFill>
              </a:rPr>
              <a:t>C9,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33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413575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33F979-17AB-4D79-B73C-B55B1015B2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Two functions for working with infinity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B3AFD5D-3958-4F11-9BA7-471685B466A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is_infinite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600" b="1" i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$value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is_finite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600" b="1" i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$value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Getting an infinite value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inf_x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INF;       // Positive infinity, case-sensitive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inf_x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-INF;           // Negative infinity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inf_x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1e200 * 1e200;  // Result is INF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inf_x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1 + INF;        // Result is INF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inf_x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1 / INF;        // Result is 0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inf_x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1 / 0;          // Generates a warning</a:t>
            </a:r>
          </a:p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Testing for an infinite value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$result = 1e200 * 1e200;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if (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is_infinite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($result)) {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echo('Result is out of range.');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} else {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echo('Result is ' . $result);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}</a:t>
            </a:r>
          </a:p>
          <a:p>
            <a:endParaRPr lang="en-US" sz="16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546ADE1-E13A-4420-AF57-D8DB1B02E8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9DDCB3B-4EEB-4A9E-ABDA-91DE655F87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 dirty="0">
              <a:latin typeface="Times New Roman"/>
            </a:endParaRPr>
          </a:p>
          <a:p>
            <a:pPr>
              <a:defRPr/>
            </a:pPr>
            <a:r>
              <a:rPr lang="en-US" dirty="0">
                <a:solidFill>
                  <a:schemeClr val="bg1"/>
                </a:solidFill>
              </a:rPr>
              <a:t>C9,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34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917981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2D36AB-8172-472C-A7CA-4CC5C22817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Key terms for working with floating-point values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9B881E-41EE-46F8-AF6F-8CE69737D0C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342900" marR="274320" lvl="0" indent="-342900"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floating-point number</a:t>
            </a:r>
          </a:p>
          <a:p>
            <a:pPr marL="342900" marR="274320" lvl="0" indent="-342900"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floats</a:t>
            </a:r>
          </a:p>
          <a:p>
            <a:pPr marL="342900" marR="274320" lvl="0" indent="-342900"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doubles</a:t>
            </a:r>
          </a:p>
          <a:p>
            <a:pPr marL="342900" marR="274320" lvl="0" indent="-342900"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real numbers</a:t>
            </a:r>
          </a:p>
          <a:p>
            <a:pPr marL="342900" marR="274320" lvl="0" indent="-342900"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exponential notation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63B4872-BB85-48EB-AFEB-0561B0C7A9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DD3A9DF-2A06-4927-88BD-223FC3F821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 dirty="0">
              <a:latin typeface="Times New Roman"/>
            </a:endParaRPr>
          </a:p>
          <a:p>
            <a:pPr>
              <a:defRPr/>
            </a:pPr>
            <a:r>
              <a:rPr lang="en-US" dirty="0">
                <a:solidFill>
                  <a:schemeClr val="bg1"/>
                </a:solidFill>
              </a:rPr>
              <a:t>C9,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35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26038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222135-3428-4638-AF13-726CA3F660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URL for a list of all PHP math functions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6456A0-52CA-498B-9BC6-B741585C25C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347345" marR="0">
              <a:spcBef>
                <a:spcPts val="0"/>
              </a:spcBef>
              <a:spcAft>
                <a:spcPts val="300"/>
              </a:spcAft>
              <a:tabLst>
                <a:tab pos="1371600" algn="l"/>
              </a:tabLst>
            </a:pPr>
            <a:r>
              <a:rPr lang="en-US" sz="1600" b="1" u="sng" dirty="0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http://www.php.net/manual/en/ref.math.php</a:t>
            </a:r>
            <a:endParaRPr lang="en-US" sz="1600" b="1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Common mathematical functions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abs(</a:t>
            </a:r>
            <a:r>
              <a:rPr lang="en-US" sz="1600" b="1" i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$value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ceil(</a:t>
            </a:r>
            <a:r>
              <a:rPr lang="en-US" sz="1600" b="1" i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$value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floor(</a:t>
            </a:r>
            <a:r>
              <a:rPr lang="en-US" sz="1600" b="1" i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$value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max(</a:t>
            </a:r>
            <a:r>
              <a:rPr lang="en-US" sz="1600" b="1" i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$n1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b="1" i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$n2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[, </a:t>
            </a:r>
            <a:r>
              <a:rPr lang="en-US" sz="1600" b="1" i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$n3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] ...)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min(</a:t>
            </a:r>
            <a:r>
              <a:rPr lang="en-US" sz="1600" b="1" i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$n1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b="1" i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$n2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[, </a:t>
            </a:r>
            <a:r>
              <a:rPr lang="en-US" sz="1600" b="1" i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$n3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] ...)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pi()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pow(</a:t>
            </a:r>
            <a:r>
              <a:rPr lang="en-US" sz="1600" b="1" i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$base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b="1" i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$exp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round(</a:t>
            </a:r>
            <a:r>
              <a:rPr lang="en-US" sz="1600" b="1" i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$value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[, </a:t>
            </a:r>
            <a:r>
              <a:rPr lang="en-US" sz="1600" b="1" i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$precision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])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sqrt(</a:t>
            </a:r>
            <a:r>
              <a:rPr lang="en-US" sz="1600" b="1" i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$value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endParaRPr lang="en-US" sz="16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BC9FA32-7627-4D50-92A6-A93679A7BC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A89A52D-C822-4A3E-A3DA-0975ED2FED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 dirty="0">
              <a:latin typeface="Times New Roman"/>
            </a:endParaRPr>
          </a:p>
          <a:p>
            <a:pPr>
              <a:defRPr/>
            </a:pPr>
            <a:r>
              <a:rPr lang="en-US" dirty="0">
                <a:solidFill>
                  <a:schemeClr val="bg1"/>
                </a:solidFill>
              </a:rPr>
              <a:t>C9,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36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277987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99EFB8-3CE6-410C-A35B-EF9C285946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How to round a number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A73A8C-D05E-4BC6-A928-62692626977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$subtotal = 15.99;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tax_rate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0.08;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$tax = round($subtotal * 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tax_rate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2);  // 1.28</a:t>
            </a:r>
          </a:p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How to get the square root of a number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$num1 = 4;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$root = sqrt($num1);          // 2</a:t>
            </a:r>
          </a:p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How to work with exponents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$num2 = 5; 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$power = pow($num2, 2);       // 25</a:t>
            </a:r>
          </a:p>
          <a:p>
            <a:endParaRPr lang="en-US" sz="16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74B7310-ED88-43CB-9CED-0FD76B4411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05BC11B-153E-43B6-BCB4-2A5508C201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 dirty="0">
              <a:latin typeface="Times New Roman"/>
            </a:endParaRPr>
          </a:p>
          <a:p>
            <a:pPr>
              <a:defRPr/>
            </a:pPr>
            <a:r>
              <a:rPr lang="en-US" dirty="0">
                <a:solidFill>
                  <a:schemeClr val="bg1"/>
                </a:solidFill>
              </a:rPr>
              <a:t>C9,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37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72404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DE2F9D-8B38-4C3E-924B-E2F886E878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How to calculate the distance between two points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5C8254-2625-4822-BE92-DDDC4106EBA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$x1 = 5; $y1 = 4;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$x2 = 2; $y2 = 8;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$distance = sqrt(pow($x1 - $x2, 2) + pow($y1 - $y2, 2));</a:t>
            </a:r>
            <a:b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// 5</a:t>
            </a:r>
          </a:p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How to place a maximum bound on a number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$value = 15;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max_value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10;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$value = min($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max_value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$value);   // 10</a:t>
            </a:r>
          </a:p>
          <a:p>
            <a:endParaRPr lang="en-US" sz="16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237E1C4-D35C-4755-9DF3-7864650BA1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1DE1E32-09D8-4096-B7D6-EA80F1DFC5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 dirty="0">
              <a:latin typeface="Times New Roman"/>
            </a:endParaRPr>
          </a:p>
          <a:p>
            <a:pPr>
              <a:defRPr/>
            </a:pPr>
            <a:r>
              <a:rPr lang="en-US" dirty="0">
                <a:solidFill>
                  <a:schemeClr val="bg1"/>
                </a:solidFill>
              </a:rPr>
              <a:t>C9,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38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166640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9FB3DF-3F8A-44F1-BF87-24A8886A11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Functions that generate random numbers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6768CC-0376-4E00-8A47-DB28685E7C0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rand(</a:t>
            </a:r>
            <a:r>
              <a:rPr lang="en-US" sz="1600" b="1" i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$min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b="1" i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$max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mt_rand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600" b="1" i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$min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b="1" i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$max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random_int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600" b="1" i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$min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b="1" i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$max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How to simulate the roll of a six-sided die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$die =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random_int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(1, 6);</a:t>
            </a:r>
          </a:p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How to generate a random value </a:t>
            </a:r>
            <a:b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between 0 and 1 with 5 decimal places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$number = 0;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$places = 5;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for($i = 0; $i &lt; $places; $i++) {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$number +=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mt_rand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(0,9);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$number /= 10;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}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echo $number;</a:t>
            </a:r>
          </a:p>
          <a:p>
            <a:endParaRPr lang="en-US" sz="16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E2EBA53-08EC-409A-BD9D-2A4A9EF134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26C95E1-833D-420F-92E7-5DA6E9923C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 dirty="0">
              <a:latin typeface="Times New Roman"/>
            </a:endParaRPr>
          </a:p>
          <a:p>
            <a:pPr>
              <a:defRPr/>
            </a:pPr>
            <a:r>
              <a:rPr lang="en-US" dirty="0">
                <a:solidFill>
                  <a:schemeClr val="bg1"/>
                </a:solidFill>
              </a:rPr>
              <a:t>C9,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39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1288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605A32-2508-4DFC-8A99-F5310DC484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Knowledge objectives (part 2)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B3D08C6-86CB-44EA-9818-FD56B3A4931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457200" marR="0" lvl="0" indent="-457200">
              <a:spcBef>
                <a:spcPts val="0"/>
              </a:spcBef>
              <a:spcAft>
                <a:spcPts val="600"/>
              </a:spcAft>
              <a:buFont typeface="+mj-lt"/>
              <a:buAutoNum type="arabicPeriod" startAt="6"/>
              <a:tabLst>
                <a:tab pos="228600" algn="l"/>
                <a:tab pos="342900" algn="l"/>
                <a:tab pos="457200" algn="l"/>
              </a:tabLst>
            </a:pPr>
            <a:r>
              <a:rPr lang="en-US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Describe these PHP functions for working with numbers: max(), min(), pow(), round(), sqrt(), rand(), </a:t>
            </a:r>
            <a:r>
              <a:rPr lang="en-US" sz="2000" spc="-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mt_rand</a:t>
            </a:r>
            <a:r>
              <a:rPr lang="en-US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(), and </a:t>
            </a:r>
            <a:r>
              <a:rPr lang="en-US" sz="2000" spc="-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random_int</a:t>
            </a:r>
            <a:r>
              <a:rPr lang="en-US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().</a:t>
            </a:r>
          </a:p>
          <a:p>
            <a:pPr marL="457200" marR="0" lvl="0" indent="-457200">
              <a:spcBef>
                <a:spcPts val="0"/>
              </a:spcBef>
              <a:spcAft>
                <a:spcPts val="600"/>
              </a:spcAft>
              <a:buFont typeface="+mj-lt"/>
              <a:buAutoNum type="arabicPeriod" startAt="6"/>
              <a:tabLst>
                <a:tab pos="228600" algn="l"/>
                <a:tab pos="342900" algn="l"/>
                <a:tab pos="457200" algn="l"/>
              </a:tabLst>
            </a:pPr>
            <a:r>
              <a:rPr lang="en-US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Describe the use of the </a:t>
            </a:r>
            <a:r>
              <a:rPr lang="en-US" sz="2000" spc="-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sprintf</a:t>
            </a:r>
            <a:r>
              <a:rPr lang="en-US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() function for formatting strings and numbers.</a:t>
            </a:r>
          </a:p>
          <a:p>
            <a:pPr marL="457200" marR="0" lvl="0" indent="-457200">
              <a:spcBef>
                <a:spcPts val="0"/>
              </a:spcBef>
              <a:spcAft>
                <a:spcPts val="600"/>
              </a:spcAft>
              <a:buFont typeface="+mj-lt"/>
              <a:buAutoNum type="arabicPeriod" startAt="6"/>
              <a:tabLst>
                <a:tab pos="228600" algn="l"/>
                <a:tab pos="342900" algn="l"/>
                <a:tab pos="457200" algn="l"/>
              </a:tabLst>
            </a:pPr>
            <a:r>
              <a:rPr lang="en-US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Describe the use of type casting and the use of the </a:t>
            </a:r>
            <a:r>
              <a:rPr lang="en-US" sz="2000" spc="-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intval</a:t>
            </a:r>
            <a:r>
              <a:rPr lang="en-US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() and </a:t>
            </a:r>
            <a:r>
              <a:rPr lang="en-US" sz="2000" spc="-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floatval</a:t>
            </a:r>
            <a:r>
              <a:rPr lang="en-US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() functions.</a:t>
            </a:r>
          </a:p>
          <a:p>
            <a:pPr marL="457200" indent="-457200">
              <a:buFont typeface="+mj-lt"/>
              <a:buAutoNum type="arabicPeriod" startAt="6"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B0372B3-609F-4220-9ECD-5BAFE3A457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80C4F53-D5C1-4C7C-966F-2CF884D9F0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 dirty="0">
              <a:latin typeface="Times New Roman"/>
            </a:endParaRPr>
          </a:p>
          <a:p>
            <a:pPr>
              <a:defRPr/>
            </a:pPr>
            <a:r>
              <a:rPr lang="en-US" dirty="0">
                <a:solidFill>
                  <a:schemeClr val="bg1"/>
                </a:solidFill>
              </a:rPr>
              <a:t>C9,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4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929814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47F9CF-A829-4EC0-A86E-CE2BFA78B3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How to generate a random password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F12D179-352D-45AA-8094-0C597D1622C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password_length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8;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// Add a symbol to the password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$symbols  = '~!@#$%^&amp;*()-_=+[]{};:,.&lt;&gt;?';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symbol_count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strlen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($symbols);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$index =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random_int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(0, 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symbol_count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- 1);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$password =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substr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($symbols, $index , 1);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$password .= chr(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random_int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(48, 57));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$password .= chr(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random_int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(65, 90));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// Add lowercase letters to reach the specified length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while (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strlen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($password) &lt; $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password_length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{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$password .= chr(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random_int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(97, 122));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}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$password =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str_shuffle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($password);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echo $password;</a:t>
            </a:r>
          </a:p>
          <a:p>
            <a:endParaRPr lang="en-US" sz="16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61FFCAF-2A3C-4D42-9D67-1A1EBC6C1F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60881C3-8DF4-47E4-BE95-2E27BF42B1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 dirty="0">
              <a:latin typeface="Times New Roman"/>
            </a:endParaRPr>
          </a:p>
          <a:p>
            <a:pPr>
              <a:defRPr/>
            </a:pPr>
            <a:r>
              <a:rPr lang="en-US" dirty="0">
                <a:solidFill>
                  <a:schemeClr val="bg1"/>
                </a:solidFill>
              </a:rPr>
              <a:t>C9,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40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578319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5FA3761E-90E9-44AA-9C81-B24FDAAF71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400" b="1" dirty="0" err="1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sprintf</a:t>
            </a: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() function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771E300-1FBD-41BA-B14D-E8528E178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E5587D6-A21D-4C54-89AF-A539096D07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 dirty="0">
              <a:latin typeface="Times New Roman"/>
            </a:endParaRPr>
          </a:p>
          <a:p>
            <a:pPr>
              <a:defRPr/>
            </a:pPr>
            <a:r>
              <a:rPr lang="en-US" dirty="0">
                <a:solidFill>
                  <a:schemeClr val="bg1"/>
                </a:solidFill>
              </a:rPr>
              <a:t>C9,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41</a:t>
            </a:fld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10" name="Table Placeholder 9">
            <a:extLst>
              <a:ext uri="{FF2B5EF4-FFF2-40B4-BE49-F238E27FC236}">
                <a16:creationId xmlns:a16="http://schemas.microsoft.com/office/drawing/2014/main" id="{A4673A84-1CF0-4620-903D-2F58A37AAE78}"/>
              </a:ext>
            </a:extLst>
          </p:cNvPr>
          <p:cNvGraphicFramePr>
            <a:graphicFrameLocks noGrp="1"/>
          </p:cNvGraphicFramePr>
          <p:nvPr>
            <p:ph type="tbl" sz="quarter" idx="14"/>
            <p:extLst>
              <p:ext uri="{D42A27DB-BD31-4B8C-83A1-F6EECF244321}">
                <p14:modId xmlns:p14="http://schemas.microsoft.com/office/powerpoint/2010/main" val="4110585583"/>
              </p:ext>
            </p:extLst>
          </p:nvPr>
        </p:nvGraphicFramePr>
        <p:xfrm>
          <a:off x="914400" y="2209800"/>
          <a:ext cx="7467600" cy="3810000"/>
        </p:xfrm>
        <a:graphic>
          <a:graphicData uri="http://schemas.openxmlformats.org/drawingml/2006/table">
            <a:tbl>
              <a:tblPr firstRow="1"/>
              <a:tblGrid>
                <a:gridCol w="1550326">
                  <a:extLst>
                    <a:ext uri="{9D8B030D-6E8A-4147-A177-3AD203B41FA5}">
                      <a16:colId xmlns:a16="http://schemas.microsoft.com/office/drawing/2014/main" val="2078974321"/>
                    </a:ext>
                  </a:extLst>
                </a:gridCol>
                <a:gridCol w="5917274">
                  <a:extLst>
                    <a:ext uri="{9D8B030D-6E8A-4147-A177-3AD203B41FA5}">
                      <a16:colId xmlns:a16="http://schemas.microsoft.com/office/drawing/2014/main" val="4161890826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1828800" algn="l"/>
                          <a:tab pos="457200" algn="l"/>
                        </a:tabLst>
                      </a:pPr>
                      <a:r>
                        <a:rPr lang="en-US" sz="20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Character</a:t>
                      </a:r>
                    </a:p>
                  </a:txBody>
                  <a:tcPr marL="35609" marR="35609" marT="23739" marB="2373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D87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1828800" algn="l"/>
                          <a:tab pos="457200" algn="l"/>
                        </a:tabLst>
                      </a:pPr>
                      <a:r>
                        <a:rPr lang="en-US" sz="2000" b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Formats…</a:t>
                      </a:r>
                    </a:p>
                  </a:txBody>
                  <a:tcPr marL="35609" marR="35609" marT="23739" marB="23739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D87B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9599999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571500" algn="ctr"/>
                          <a:tab pos="800100" algn="l"/>
                          <a:tab pos="2514600" algn="l"/>
                        </a:tabLs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	s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609" marR="35609" marT="23739" marB="2373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C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800100" algn="l"/>
                          <a:tab pos="2514600" algn="l"/>
                          <a:tab pos="457200" algn="l"/>
                        </a:tabLs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the value as a string.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609" marR="35609" marT="23739" marB="23739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C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501648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571500" algn="ctr"/>
                          <a:tab pos="800100" algn="l"/>
                          <a:tab pos="2514600" algn="l"/>
                        </a:tabLs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	d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609" marR="35609" marT="23739" marB="2373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C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800100" algn="l"/>
                          <a:tab pos="2514600" algn="l"/>
                          <a:tab pos="457200" algn="l"/>
                        </a:tabLs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the value as an integer.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609" marR="35609" marT="23739" marB="23739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C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90522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571500" algn="ctr"/>
                          <a:tab pos="800100" algn="l"/>
                          <a:tab pos="2514600" algn="l"/>
                        </a:tabLs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	f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609" marR="35609" marT="23739" marB="2373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C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800100" algn="l"/>
                          <a:tab pos="2514600" algn="l"/>
                          <a:tab pos="457200" algn="l"/>
                        </a:tabLs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the value as a floating-point number.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609" marR="35609" marT="23739" marB="23739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C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5277609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571500" algn="ctr"/>
                          <a:tab pos="800100" algn="l"/>
                          <a:tab pos="2514600" algn="l"/>
                        </a:tabLs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	e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609" marR="35609" marT="23739" marB="2373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C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800100" algn="l"/>
                          <a:tab pos="2514600" algn="l"/>
                          <a:tab pos="457200" algn="l"/>
                        </a:tabLs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the value using exponential notation.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609" marR="35609" marT="23739" marB="23739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C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2937304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571500" algn="ctr"/>
                          <a:tab pos="800100" algn="l"/>
                          <a:tab pos="2514600" algn="l"/>
                        </a:tabLs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	c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609" marR="35609" marT="23739" marB="2373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C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800100" algn="l"/>
                          <a:tab pos="2514600" algn="l"/>
                          <a:tab pos="457200" algn="l"/>
                        </a:tabLs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an integer value as its corresponding ASCII character.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609" marR="35609" marT="23739" marB="23739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C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4980324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571500" algn="ctr"/>
                          <a:tab pos="800100" algn="l"/>
                          <a:tab pos="2514600" algn="l"/>
                        </a:tabLs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	b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609" marR="35609" marT="23739" marB="2373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C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800100" algn="l"/>
                          <a:tab pos="2514600" algn="l"/>
                          <a:tab pos="457200" algn="l"/>
                        </a:tabLs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an integer value as a binary number.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609" marR="35609" marT="23739" marB="23739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C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2027975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571500" algn="ctr"/>
                          <a:tab pos="800100" algn="l"/>
                          <a:tab pos="2514600" algn="l"/>
                        </a:tabLs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	o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609" marR="35609" marT="23739" marB="2373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C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800100" algn="l"/>
                          <a:tab pos="2514600" algn="l"/>
                          <a:tab pos="457200" algn="l"/>
                        </a:tabLs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an integer value as an octal number.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609" marR="35609" marT="23739" marB="23739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C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965644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571500" algn="ctr"/>
                          <a:tab pos="800100" algn="l"/>
                          <a:tab pos="2514600" algn="l"/>
                        </a:tabLs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	x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609" marR="35609" marT="23739" marB="2373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C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800100" algn="l"/>
                          <a:tab pos="2514600" algn="l"/>
                          <a:tab pos="457200" algn="l"/>
                        </a:tabLs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an integer value as a hexadecimal number (lowercase).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609" marR="35609" marT="23739" marB="23739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C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7599647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600"/>
                        </a:spcBef>
                        <a:spcAft>
                          <a:spcPts val="900"/>
                        </a:spcAft>
                        <a:tabLst>
                          <a:tab pos="571500" algn="ctr"/>
                          <a:tab pos="914400" algn="l"/>
                          <a:tab pos="2057400" algn="l"/>
                        </a:tabLs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	X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609" marR="35609" marT="23739" marB="2373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C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600"/>
                        </a:spcBef>
                        <a:spcAft>
                          <a:spcPts val="900"/>
                        </a:spcAft>
                        <a:tabLst>
                          <a:tab pos="914400" algn="l"/>
                          <a:tab pos="2057400" algn="l"/>
                          <a:tab pos="457200" algn="l"/>
                        </a:tabLs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an integer value as a hexadecimal number (uppercase).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609" marR="35609" marT="23739" marB="23739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C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4224142"/>
                  </a:ext>
                </a:extLst>
              </a:tr>
            </a:tbl>
          </a:graphicData>
        </a:graphic>
      </p:graphicFrame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E869D7DF-7D0A-4DF0-9C0D-02D5B987DEA1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914400" y="1143000"/>
            <a:ext cx="7315200" cy="533400"/>
          </a:xfrm>
        </p:spPr>
        <p:txBody>
          <a:bodyPr/>
          <a:lstStyle/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sprintf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600" b="1" i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$format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b="1" i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$val1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[, </a:t>
            </a:r>
            <a:r>
              <a:rPr lang="en-US" sz="1600" b="1" i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val2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] ...)</a:t>
            </a:r>
          </a:p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Data type code</a:t>
            </a:r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7468793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73F082-4FB9-4017-86B8-1A986FBF86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2400" b="1" dirty="0" err="1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sprintf</a:t>
            </a: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() function that formats two values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6A2D67-DE1D-4FAE-9A84-73D4E97961A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38200" y="1066800"/>
            <a:ext cx="7543800" cy="4876800"/>
          </a:xfrm>
        </p:spPr>
        <p:txBody>
          <a:bodyPr/>
          <a:lstStyle/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$message = 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sprintf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('The book about %s has %d 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pages.','PHP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', 800);</a:t>
            </a:r>
          </a:p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How to use </a:t>
            </a:r>
            <a:r>
              <a:rPr lang="en-US" sz="2400" b="1" dirty="0" err="1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sprintf</a:t>
            </a: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() to convert numbers </a:t>
            </a:r>
            <a:b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 strings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$s1 = 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sprintf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('It cost %s dollars', 12);   // It cost 12 dollars</a:t>
            </a:r>
            <a:endParaRPr lang="en-US" sz="1600" b="1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$s2 = 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sprintf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('%s', 4.5);                  // 4.5</a:t>
            </a:r>
            <a:endParaRPr lang="en-US" sz="1600" b="1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$s3 = 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sprintf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('%s', 9451000.000000);       // 9451000</a:t>
            </a:r>
            <a:endParaRPr lang="en-US" sz="1600" b="1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$s4 = 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sprintf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('%f', 9.451e6);              // 9451000.000000</a:t>
            </a:r>
            <a:endParaRPr lang="en-US" sz="1600" b="1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$s5 = 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sprintf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('%e', 9451000.000000);       // 9.451000e+6</a:t>
            </a:r>
            <a:endParaRPr lang="en-US" sz="1600" b="1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$s6 = 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sprintf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('%c', 65);                   // A</a:t>
            </a:r>
            <a:endParaRPr lang="en-US" sz="1600" b="1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$s7 = 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sprintf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('%x', 15);                   // f</a:t>
            </a:r>
            <a:endParaRPr lang="en-US" sz="1600" b="1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$s8 = 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sprintf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('%X', 15);                   // F</a:t>
            </a:r>
            <a:endParaRPr lang="en-US" sz="1600" b="1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$s9 = 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sprintf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('%s%%', 4.5);                // 4.5%</a:t>
            </a:r>
            <a:endParaRPr lang="en-US" sz="1600" b="1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4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520D8F6-61CB-4436-B701-CA275E6D14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E54C8F4-9298-4A17-8930-9B7806E050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 dirty="0">
              <a:latin typeface="Times New Roman"/>
            </a:endParaRPr>
          </a:p>
          <a:p>
            <a:pPr>
              <a:defRPr/>
            </a:pPr>
            <a:r>
              <a:rPr lang="en-US" dirty="0">
                <a:solidFill>
                  <a:schemeClr val="bg1"/>
                </a:solidFill>
              </a:rPr>
              <a:t>C9,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42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225682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9E645B-0F9B-481A-92A7-5B6BC57BBE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Key terms for using the sprintf() function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2FE16C-215C-4903-B226-2E0CAE3099D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342900" marR="274320" lvl="0" indent="-342900"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format string</a:t>
            </a:r>
          </a:p>
          <a:p>
            <a:pPr marL="342900" marR="274320" lvl="0" indent="-342900"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format code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B073DF7-3B77-4DFB-A35C-EE73804C2B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673574-5CB8-4F16-923D-C90A77E6DC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 dirty="0">
              <a:latin typeface="Times New Roman"/>
            </a:endParaRPr>
          </a:p>
          <a:p>
            <a:pPr>
              <a:defRPr/>
            </a:pPr>
            <a:r>
              <a:rPr lang="en-US" dirty="0">
                <a:solidFill>
                  <a:schemeClr val="bg1"/>
                </a:solidFill>
              </a:rPr>
              <a:t>C9,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43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4719581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2A88364C-D02E-4EA4-B912-CAA05F98D3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parts of a format code</a:t>
            </a:r>
            <a:endParaRPr lang="en-US" dirty="0"/>
          </a:p>
        </p:txBody>
      </p:sp>
      <p:graphicFrame>
        <p:nvGraphicFramePr>
          <p:cNvPr id="8" name="Table Placeholder 7">
            <a:extLst>
              <a:ext uri="{FF2B5EF4-FFF2-40B4-BE49-F238E27FC236}">
                <a16:creationId xmlns:a16="http://schemas.microsoft.com/office/drawing/2014/main" id="{333C7786-6FE9-45DC-9073-1501C58AA5D2}"/>
              </a:ext>
            </a:extLst>
          </p:cNvPr>
          <p:cNvGraphicFramePr>
            <a:graphicFrameLocks noGrp="1"/>
          </p:cNvGraphicFramePr>
          <p:nvPr>
            <p:ph type="tbl" sz="quarter" idx="13"/>
            <p:extLst>
              <p:ext uri="{D42A27DB-BD31-4B8C-83A1-F6EECF244321}">
                <p14:modId xmlns:p14="http://schemas.microsoft.com/office/powerpoint/2010/main" val="2376235828"/>
              </p:ext>
            </p:extLst>
          </p:nvPr>
        </p:nvGraphicFramePr>
        <p:xfrm>
          <a:off x="1242060" y="1143000"/>
          <a:ext cx="3154680" cy="3886200"/>
        </p:xfrm>
        <a:graphic>
          <a:graphicData uri="http://schemas.openxmlformats.org/drawingml/2006/table">
            <a:tbl>
              <a:tblPr firstRow="1"/>
              <a:tblGrid>
                <a:gridCol w="1668780">
                  <a:extLst>
                    <a:ext uri="{9D8B030D-6E8A-4147-A177-3AD203B41FA5}">
                      <a16:colId xmlns:a16="http://schemas.microsoft.com/office/drawing/2014/main" val="1779236195"/>
                    </a:ext>
                  </a:extLst>
                </a:gridCol>
                <a:gridCol w="1485900">
                  <a:extLst>
                    <a:ext uri="{9D8B030D-6E8A-4147-A177-3AD203B41FA5}">
                      <a16:colId xmlns:a16="http://schemas.microsoft.com/office/drawing/2014/main" val="1918644505"/>
                    </a:ext>
                  </a:extLst>
                </a:gridCol>
              </a:tblGrid>
              <a:tr h="485775"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1828800" algn="l"/>
                          <a:tab pos="457200" algn="l"/>
                        </a:tabLst>
                      </a:pPr>
                      <a:r>
                        <a:rPr lang="en-US" sz="20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Specifier</a:t>
                      </a:r>
                    </a:p>
                  </a:txBody>
                  <a:tcPr marL="68580" marR="6858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D87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1828800" algn="l"/>
                          <a:tab pos="457200" algn="l"/>
                        </a:tabLst>
                      </a:pPr>
                      <a:r>
                        <a:rPr lang="en-US" sz="2000" b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Required?</a:t>
                      </a:r>
                    </a:p>
                  </a:txBody>
                  <a:tcPr marL="68580" marR="6858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D87B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8813150"/>
                  </a:ext>
                </a:extLst>
              </a:tr>
              <a:tr h="485775"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800100" algn="l"/>
                          <a:tab pos="2514600" algn="l"/>
                          <a:tab pos="457200" algn="l"/>
                        </a:tabLs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%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C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800100" algn="l"/>
                          <a:tab pos="2514600" algn="l"/>
                          <a:tab pos="457200" algn="l"/>
                        </a:tabLs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Yes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C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7406646"/>
                  </a:ext>
                </a:extLst>
              </a:tr>
              <a:tr h="485775"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800100" algn="l"/>
                          <a:tab pos="2514600" algn="l"/>
                          <a:tab pos="457200" algn="l"/>
                        </a:tabLs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Sign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C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800100" algn="l"/>
                          <a:tab pos="2514600" algn="l"/>
                          <a:tab pos="457200" algn="l"/>
                        </a:tabLs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No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C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5132050"/>
                  </a:ext>
                </a:extLst>
              </a:tr>
              <a:tr h="485775"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800100" algn="l"/>
                          <a:tab pos="2514600" algn="l"/>
                          <a:tab pos="457200" algn="l"/>
                        </a:tabLs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Alignment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C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800100" algn="l"/>
                          <a:tab pos="2514600" algn="l"/>
                          <a:tab pos="457200" algn="l"/>
                        </a:tabLs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No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C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4511499"/>
                  </a:ext>
                </a:extLst>
              </a:tr>
              <a:tr h="485775"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800100" algn="l"/>
                          <a:tab pos="2514600" algn="l"/>
                          <a:tab pos="457200" algn="l"/>
                        </a:tabLs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Padding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C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800100" algn="l"/>
                          <a:tab pos="2514600" algn="l"/>
                          <a:tab pos="457200" algn="l"/>
                        </a:tabLs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No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C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6271802"/>
                  </a:ext>
                </a:extLst>
              </a:tr>
              <a:tr h="485775"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800100" algn="l"/>
                          <a:tab pos="2514600" algn="l"/>
                          <a:tab pos="457200" algn="l"/>
                        </a:tabLs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Width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C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800100" algn="l"/>
                          <a:tab pos="2514600" algn="l"/>
                          <a:tab pos="457200" algn="l"/>
                        </a:tabLs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No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C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5032317"/>
                  </a:ext>
                </a:extLst>
              </a:tr>
              <a:tr h="485775"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800100" algn="l"/>
                          <a:tab pos="2514600" algn="l"/>
                          <a:tab pos="457200" algn="l"/>
                        </a:tabLs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Precision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C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800100" algn="l"/>
                          <a:tab pos="2514600" algn="l"/>
                          <a:tab pos="457200" algn="l"/>
                        </a:tabLs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No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C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8434009"/>
                  </a:ext>
                </a:extLst>
              </a:tr>
              <a:tr h="485775"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600"/>
                        </a:spcBef>
                        <a:spcAft>
                          <a:spcPts val="900"/>
                        </a:spcAft>
                        <a:tabLst>
                          <a:tab pos="914400" algn="l"/>
                          <a:tab pos="2057400" algn="l"/>
                          <a:tab pos="457200" algn="l"/>
                        </a:tabLs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Data Type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C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600"/>
                        </a:spcBef>
                        <a:spcAft>
                          <a:spcPts val="900"/>
                        </a:spcAft>
                        <a:tabLst>
                          <a:tab pos="914400" algn="l"/>
                          <a:tab pos="2057400" algn="l"/>
                          <a:tab pos="457200" algn="l"/>
                        </a:tabLs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Yes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C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6724506"/>
                  </a:ext>
                </a:extLst>
              </a:tr>
            </a:tbl>
          </a:graphicData>
        </a:graphic>
      </p:graphicFrame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8CAA296-EB9B-42CA-969E-5CC671324B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4B79C03-D404-46FE-90D5-452338E51C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 dirty="0">
              <a:latin typeface="Times New Roman"/>
            </a:endParaRPr>
          </a:p>
          <a:p>
            <a:pPr>
              <a:defRPr/>
            </a:pPr>
            <a:r>
              <a:rPr lang="en-US" dirty="0">
                <a:solidFill>
                  <a:schemeClr val="bg1"/>
                </a:solidFill>
              </a:rPr>
              <a:t>C9,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44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2612572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727B1D-A115-4C7E-BD25-9AB58B2084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How to use the optional specifiers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53048C-8C7D-4EBC-A366-C740139D655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38200" y="1066800"/>
            <a:ext cx="7543800" cy="4876800"/>
          </a:xfrm>
        </p:spPr>
        <p:txBody>
          <a:bodyPr/>
          <a:lstStyle/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$s1 = 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sprintf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("%+d", 42);                 // Returns '+42'</a:t>
            </a:r>
            <a:endParaRPr lang="en-US" sz="1600" b="1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$s2 = 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sprintf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("%+d", -42);                // Returns '-42'</a:t>
            </a:r>
            <a:endParaRPr lang="en-US" sz="1600" b="1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$s3 = 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sprintf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("%10s", 'PHP');             // Returns '       PHP'</a:t>
            </a:r>
            <a:endParaRPr lang="en-US" sz="1600" b="1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$s4 = 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sprintf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("%-10s", 'PHP');            // Returns 'PHP       '</a:t>
            </a:r>
            <a:endParaRPr lang="en-US" sz="1600" b="1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$s5 = 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sprintf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("%-'*10s", 'PHP');          // Returns 'PHP*******'</a:t>
            </a:r>
            <a:endParaRPr lang="en-US" sz="1600" b="1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$s6 = 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sprintf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("%6d", 42);                 // Returns '    42'</a:t>
            </a:r>
            <a:endParaRPr lang="en-US" sz="1600" b="1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$s7 = 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sprintf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("%06d", 42);                // Returns '000042'</a:t>
            </a:r>
            <a:endParaRPr lang="en-US" sz="1600" b="1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$s8 = 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sprintf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("%02d-%02d-%04d", 4, 5, 2022);</a:t>
            </a:r>
            <a:b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// Returns '04-05-2022'</a:t>
            </a:r>
            <a:endParaRPr lang="en-US" sz="1600" b="1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$s9 = 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sprintf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("%010.2f", 123.456);        // Returns '0000123.46'</a:t>
            </a:r>
            <a:endParaRPr lang="en-US" sz="1600" b="1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How to generate a random HTML color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$color = '#';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for($i = 0; $i &lt; 6; $i++) {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$color .=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sprintf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("%x",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mt_rand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(0,15) );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}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echo $color;   // For example '#984e1e'</a:t>
            </a:r>
          </a:p>
          <a:p>
            <a:endParaRPr lang="en-US" sz="14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AC5FC09-444C-4653-9265-5138CF06D0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21F8FD5-B26F-49C9-9435-6AA1692898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 dirty="0">
              <a:latin typeface="Times New Roman"/>
            </a:endParaRPr>
          </a:p>
          <a:p>
            <a:pPr>
              <a:defRPr/>
            </a:pPr>
            <a:r>
              <a:rPr lang="en-US" dirty="0">
                <a:solidFill>
                  <a:schemeClr val="bg1"/>
                </a:solidFill>
              </a:rPr>
              <a:t>C9,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45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9271584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629FE1-C4DA-4082-94A3-943C99A9D3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Two functions for converting strings to numbers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8C3CD9-F40F-4618-9495-D5708622B7E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intval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600" b="1" i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$var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floatval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600" b="1" i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$var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endParaRPr lang="en-US" sz="1600" b="1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DAA143A-7974-4DAA-92C8-342FE77C6D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BFE3945-E35C-4711-B56E-D414064B7A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 dirty="0">
              <a:latin typeface="Times New Roman"/>
            </a:endParaRPr>
          </a:p>
          <a:p>
            <a:pPr>
              <a:defRPr/>
            </a:pPr>
            <a:r>
              <a:rPr lang="en-US" dirty="0">
                <a:solidFill>
                  <a:schemeClr val="bg1"/>
                </a:solidFill>
              </a:rPr>
              <a:t>C9,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46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8321343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0A4DF4-AF12-4678-93CC-17CDBB55FF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How to convert a string to an integer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A479E6-D1AF-4311-809A-ADBA0949F74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347345" marR="0">
              <a:spcBef>
                <a:spcPts val="900"/>
              </a:spcBef>
              <a:spcAft>
                <a:spcPts val="600"/>
              </a:spcAft>
              <a:tabLst>
                <a:tab pos="1371600" algn="l"/>
                <a:tab pos="2743200" algn="l"/>
              </a:tabLst>
            </a:pPr>
            <a:r>
              <a:rPr lang="en-US" b="1" spc="-10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Using type casting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$value_1 = (int) '42';               // 42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$value_2 = (int) '42.7';             // 42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$value_3 = (int) '42 miles';         // 42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$value_4 = (int) '2,500 feet';       // 2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$value_5 = (int) 'miles: 42';        // 0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$value_6 = (int) 'miles';            // 0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$value_7 = (int) '10000000000';      // PHP_INT_MAX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$value_8 = (int) '042';              // 42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$value_9 = (int) '0x42';             // 0</a:t>
            </a:r>
          </a:p>
          <a:p>
            <a:pPr marL="347345" marR="0">
              <a:spcBef>
                <a:spcPts val="900"/>
              </a:spcBef>
              <a:spcAft>
                <a:spcPts val="600"/>
              </a:spcAft>
              <a:tabLst>
                <a:tab pos="1371600" algn="l"/>
                <a:tab pos="2743200" algn="l"/>
              </a:tabLst>
            </a:pPr>
            <a:r>
              <a:rPr lang="en-US" b="1" spc="-10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Using the </a:t>
            </a:r>
            <a:r>
              <a:rPr lang="en-US" b="1" spc="-10" dirty="0" err="1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intval</a:t>
            </a:r>
            <a:r>
              <a:rPr lang="en-US" b="1" spc="-10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() function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$value =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intval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('42');               // 42 </a:t>
            </a:r>
          </a:p>
          <a:p>
            <a:endParaRPr lang="en-US" sz="16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03CB6B6-28EB-436B-B9BE-61E280EF35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43DF2A6-7866-44E1-AEF7-FEFB01825E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 dirty="0">
              <a:latin typeface="Times New Roman"/>
            </a:endParaRPr>
          </a:p>
          <a:p>
            <a:pPr>
              <a:defRPr/>
            </a:pPr>
            <a:r>
              <a:rPr lang="en-US" dirty="0">
                <a:solidFill>
                  <a:schemeClr val="bg1"/>
                </a:solidFill>
              </a:rPr>
              <a:t>C9,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47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1751723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77C573-6A9A-419D-85DF-47CB333DC1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How to convert a string to a floating-point number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3D699E-8967-4C89-897D-1F9D87534E6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347345" marR="0">
              <a:spcBef>
                <a:spcPts val="900"/>
              </a:spcBef>
              <a:spcAft>
                <a:spcPts val="600"/>
              </a:spcAft>
              <a:tabLst>
                <a:tab pos="1371600" algn="l"/>
                <a:tab pos="2743200" algn="l"/>
              </a:tabLst>
            </a:pPr>
            <a:r>
              <a:rPr lang="en-US" b="1" spc="-10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Using type casting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$value_1 = (float) '4.2';            // 4.2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$value_2 = (float) '4.2 gallons';    // 4.2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$value_3 = (float) 'gallons';        // 0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$value_4 = (float) '1.5e-3';         // 0.0015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$value_5 = (float) '1e400';          // INF</a:t>
            </a:r>
          </a:p>
          <a:p>
            <a:pPr marL="347345" marR="0">
              <a:spcBef>
                <a:spcPts val="900"/>
              </a:spcBef>
              <a:spcAft>
                <a:spcPts val="600"/>
              </a:spcAft>
              <a:tabLst>
                <a:tab pos="1371600" algn="l"/>
                <a:tab pos="2743200" algn="l"/>
              </a:tabLst>
            </a:pPr>
            <a:r>
              <a:rPr lang="en-US" b="1" spc="-10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Using the </a:t>
            </a:r>
            <a:r>
              <a:rPr lang="en-US" b="1" spc="-10" dirty="0" err="1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floatval</a:t>
            </a:r>
            <a:r>
              <a:rPr lang="en-US" b="1" spc="-10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() function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$value =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floatval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('4.2');            // 4.2</a:t>
            </a:r>
          </a:p>
          <a:p>
            <a:endParaRPr lang="en-US" sz="16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64875D1-EBE3-4AE9-A63F-44E4FEB86E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903CA70-BCA8-4D5B-8768-F82A05D17B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 dirty="0">
              <a:latin typeface="Times New Roman"/>
            </a:endParaRPr>
          </a:p>
          <a:p>
            <a:pPr>
              <a:defRPr/>
            </a:pPr>
            <a:r>
              <a:rPr lang="en-US" dirty="0">
                <a:solidFill>
                  <a:schemeClr val="bg1"/>
                </a:solidFill>
              </a:rPr>
              <a:t>C9,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48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9025219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772F98-FCCE-41DD-9763-F66E63F7B2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Key terms for converting a value to another type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A34E3A-5BA7-441A-B60D-365AD1315E4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342900" marR="274320" lvl="0" indent="-342900"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type casting</a:t>
            </a:r>
          </a:p>
          <a:p>
            <a:pPr marL="342900" marR="274320" lvl="0" indent="-342900"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cast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033CEFF-BBD7-49C4-A9B9-41B1C9A60F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45904AA-B4A8-474B-A2AB-D3198698BB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 dirty="0">
              <a:latin typeface="Times New Roman"/>
            </a:endParaRPr>
          </a:p>
          <a:p>
            <a:pPr>
              <a:defRPr/>
            </a:pPr>
            <a:r>
              <a:rPr lang="en-US" dirty="0">
                <a:solidFill>
                  <a:schemeClr val="bg1"/>
                </a:solidFill>
              </a:rPr>
              <a:t>C9,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49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6215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8694A9-4E66-4984-877F-7A02F1E0E7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Assign strings with single quotes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B2F9EE-626E-4F3D-BB75-7AEAE306966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$language = 'PHP';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$message = 'Welcome to ' . $language;  // 'Welcome to PHP'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$query = 'SELECT 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firstName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lastName</a:t>
            </a:r>
            <a:endParaRPr lang="en-US" sz="1400" b="1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FROM Users';                 // Spans multiple lines</a:t>
            </a:r>
          </a:p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Assign strings with double quotes</a:t>
            </a:r>
          </a:p>
          <a:p>
            <a:pPr marL="347345" marR="0">
              <a:spcBef>
                <a:spcPts val="900"/>
              </a:spcBef>
              <a:spcAft>
                <a:spcPts val="600"/>
              </a:spcAft>
              <a:tabLst>
                <a:tab pos="1371600" algn="l"/>
                <a:tab pos="2743200" algn="l"/>
              </a:tabLst>
            </a:pPr>
            <a:r>
              <a:rPr lang="en-US" b="1" spc="-10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Using variable substitution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$language = "PHP";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$message = "Welcome to $language";     // 'Welcome to PHP'</a:t>
            </a:r>
          </a:p>
          <a:p>
            <a:pPr marL="347345" marR="0">
              <a:spcBef>
                <a:spcPts val="900"/>
              </a:spcBef>
              <a:spcAft>
                <a:spcPts val="600"/>
              </a:spcAft>
              <a:tabLst>
                <a:tab pos="1371600" algn="l"/>
                <a:tab pos="2743200" algn="l"/>
              </a:tabLst>
            </a:pPr>
            <a:r>
              <a:rPr lang="en-US" b="1" spc="-10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Using braces with variable substitution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$count = 12;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$item = "flower";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$message1 = "You bought $count $items.";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// 'You bought 12 .'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$message2 = "You bought $count ${item}s.";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// 'You bought 12 flowers.'</a:t>
            </a:r>
          </a:p>
          <a:p>
            <a:endParaRPr lang="en-US" sz="14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31B7355-6F06-4724-8F46-5E8A200B30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F77F8EF-0888-4257-B085-2321D1D317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 dirty="0">
              <a:latin typeface="Times New Roman"/>
            </a:endParaRPr>
          </a:p>
          <a:p>
            <a:pPr>
              <a:defRPr/>
            </a:pPr>
            <a:r>
              <a:rPr lang="en-US" dirty="0">
                <a:solidFill>
                  <a:schemeClr val="bg1"/>
                </a:solidFill>
              </a:rPr>
              <a:t>C9,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5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0622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BB6D21-B1AC-4DDE-9AE7-FB74B92A42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Assign a string with a heredoc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075052A-9D0D-471D-8C77-185269110AC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$language = 'PHP';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$message = &lt;&lt;&lt;MESSAGE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heredoc allows you to build multi-line strings in $language. It acts like a double-quoted string and performs variable substitution.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MESSAGE;</a:t>
            </a:r>
          </a:p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Assign a string with a </a:t>
            </a:r>
            <a:r>
              <a:rPr lang="en-US" sz="2400" b="1" dirty="0" err="1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nowdoc</a:t>
            </a:r>
            <a:endParaRPr lang="en-US" sz="2400" b="1" dirty="0">
              <a:solidFill>
                <a:srgbClr val="000099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$message = &lt;&lt;&lt;'MESSAGE'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nowdoc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also allows you to build multi-line strings. However, no variable substitution takes place. This is similar to a single-quoted string.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MESSAGE;</a:t>
            </a:r>
          </a:p>
          <a:p>
            <a:endParaRPr lang="en-US" sz="16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D06FE5C-6475-4E49-86CE-AFC495311B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5684B28-3893-4FC4-9CED-581FC7491B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 dirty="0">
              <a:latin typeface="Times New Roman"/>
            </a:endParaRPr>
          </a:p>
          <a:p>
            <a:pPr>
              <a:defRPr/>
            </a:pPr>
            <a:r>
              <a:rPr lang="en-US" dirty="0">
                <a:solidFill>
                  <a:schemeClr val="bg1"/>
                </a:solidFill>
              </a:rPr>
              <a:t>C9,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6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29333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B20403-9A52-4712-A141-BE0BF733C7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Key terms for creating strings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F45F9A-8C69-4159-A2E7-BDC5E84119B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342900" marR="274320" lvl="0" indent="-342900"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heredoc</a:t>
            </a:r>
          </a:p>
          <a:p>
            <a:pPr marL="342900" marR="274320" lvl="0" indent="-342900"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sz="2000" spc="-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nowdoc</a:t>
            </a:r>
            <a:endParaRPr lang="en-US" sz="2000" spc="-1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274320" lvl="0" indent="-342900"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variable substitution</a:t>
            </a:r>
          </a:p>
          <a:p>
            <a:pPr marL="342900" marR="274320" lvl="0" indent="-342900"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interpolation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472B50D-99EE-48B9-BC80-AEC2FEDA0E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34F7E67-1ED9-4A66-ADA6-BF93D8B24E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 dirty="0">
              <a:latin typeface="Times New Roman"/>
            </a:endParaRPr>
          </a:p>
          <a:p>
            <a:pPr>
              <a:defRPr/>
            </a:pPr>
            <a:r>
              <a:rPr lang="en-US" dirty="0">
                <a:solidFill>
                  <a:schemeClr val="bg1"/>
                </a:solidFill>
              </a:rPr>
              <a:t>C9,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7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29085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C0E03941-1595-4F4A-8AB1-7F95B05E06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Escape sequences only used in some strings</a:t>
            </a:r>
            <a:endParaRPr lang="en-US" dirty="0"/>
          </a:p>
        </p:txBody>
      </p:sp>
      <p:graphicFrame>
        <p:nvGraphicFramePr>
          <p:cNvPr id="8" name="Table Placeholder 7">
            <a:extLst>
              <a:ext uri="{FF2B5EF4-FFF2-40B4-BE49-F238E27FC236}">
                <a16:creationId xmlns:a16="http://schemas.microsoft.com/office/drawing/2014/main" id="{9740B7A9-7F53-487D-B6D4-ADA12814A76F}"/>
              </a:ext>
            </a:extLst>
          </p:cNvPr>
          <p:cNvGraphicFramePr>
            <a:graphicFrameLocks noGrp="1"/>
          </p:cNvGraphicFramePr>
          <p:nvPr>
            <p:ph type="tbl" sz="quarter" idx="13"/>
            <p:extLst>
              <p:ext uri="{D42A27DB-BD31-4B8C-83A1-F6EECF244321}">
                <p14:modId xmlns:p14="http://schemas.microsoft.com/office/powerpoint/2010/main" val="1246425261"/>
              </p:ext>
            </p:extLst>
          </p:nvPr>
        </p:nvGraphicFramePr>
        <p:xfrm>
          <a:off x="914400" y="1143000"/>
          <a:ext cx="6240780" cy="2133600"/>
        </p:xfrm>
        <a:graphic>
          <a:graphicData uri="http://schemas.openxmlformats.org/drawingml/2006/table">
            <a:tbl>
              <a:tblPr firstRow="1"/>
              <a:tblGrid>
                <a:gridCol w="1497330">
                  <a:extLst>
                    <a:ext uri="{9D8B030D-6E8A-4147-A177-3AD203B41FA5}">
                      <a16:colId xmlns:a16="http://schemas.microsoft.com/office/drawing/2014/main" val="2663706773"/>
                    </a:ext>
                  </a:extLst>
                </a:gridCol>
                <a:gridCol w="1657350">
                  <a:extLst>
                    <a:ext uri="{9D8B030D-6E8A-4147-A177-3AD203B41FA5}">
                      <a16:colId xmlns:a16="http://schemas.microsoft.com/office/drawing/2014/main" val="76910839"/>
                    </a:ext>
                  </a:extLst>
                </a:gridCol>
                <a:gridCol w="3086100">
                  <a:extLst>
                    <a:ext uri="{9D8B030D-6E8A-4147-A177-3AD203B41FA5}">
                      <a16:colId xmlns:a16="http://schemas.microsoft.com/office/drawing/2014/main" val="2281498547"/>
                    </a:ext>
                  </a:extLst>
                </a:gridCol>
              </a:tblGrid>
              <a:tr h="533400"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1828800" algn="l"/>
                          <a:tab pos="457200" algn="l"/>
                        </a:tabLst>
                      </a:pPr>
                      <a:r>
                        <a:rPr lang="en-US" sz="20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Sequence</a:t>
                      </a:r>
                    </a:p>
                  </a:txBody>
                  <a:tcPr marL="68580" marR="6858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D87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1828800" algn="l"/>
                          <a:tab pos="457200" algn="l"/>
                        </a:tabLst>
                      </a:pPr>
                      <a:r>
                        <a:rPr lang="en-US" sz="2000" b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Description</a:t>
                      </a:r>
                    </a:p>
                  </a:txBody>
                  <a:tcPr marL="68580" marR="6858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D87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1828800" algn="l"/>
                          <a:tab pos="457200" algn="l"/>
                        </a:tabLst>
                      </a:pPr>
                      <a:r>
                        <a:rPr lang="en-US" sz="2000" b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Used in...</a:t>
                      </a:r>
                    </a:p>
                  </a:txBody>
                  <a:tcPr marL="68580" marR="6858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D87B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943111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571500" algn="ctr"/>
                          <a:tab pos="800100" algn="l"/>
                          <a:tab pos="2514600" algn="l"/>
                        </a:tabLs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	\\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C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800100" algn="l"/>
                          <a:tab pos="2514600" algn="l"/>
                          <a:tab pos="457200" algn="l"/>
                        </a:tabLs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Backslash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C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800100" algn="l"/>
                          <a:tab pos="2514600" algn="l"/>
                          <a:tab pos="457200" algn="l"/>
                        </a:tabLs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All strings except nowdocs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C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8128767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571500" algn="ctr"/>
                          <a:tab pos="800100" algn="l"/>
                          <a:tab pos="2514600" algn="l"/>
                        </a:tabLs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	\'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C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800100" algn="l"/>
                          <a:tab pos="2514600" algn="l"/>
                          <a:tab pos="457200" algn="l"/>
                        </a:tabLs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Single quote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C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800100" algn="l"/>
                          <a:tab pos="2514600" algn="l"/>
                          <a:tab pos="457200" algn="l"/>
                        </a:tabLs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Single-quoted strings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C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6465738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600"/>
                        </a:spcBef>
                        <a:spcAft>
                          <a:spcPts val="900"/>
                        </a:spcAft>
                        <a:tabLst>
                          <a:tab pos="571500" algn="ctr"/>
                          <a:tab pos="914400" algn="l"/>
                          <a:tab pos="2057400" algn="l"/>
                        </a:tabLs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	\"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C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600"/>
                        </a:spcBef>
                        <a:spcAft>
                          <a:spcPts val="900"/>
                        </a:spcAft>
                        <a:tabLst>
                          <a:tab pos="914400" algn="l"/>
                          <a:tab pos="2057400" algn="l"/>
                          <a:tab pos="457200" algn="l"/>
                        </a:tabLs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Double quote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C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600"/>
                        </a:spcBef>
                        <a:spcAft>
                          <a:spcPts val="900"/>
                        </a:spcAft>
                        <a:tabLst>
                          <a:tab pos="914400" algn="l"/>
                          <a:tab pos="2057400" algn="l"/>
                          <a:tab pos="457200" algn="l"/>
                        </a:tabLs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Double-quoted strings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C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7179019"/>
                  </a:ext>
                </a:extLst>
              </a:tr>
            </a:tbl>
          </a:graphicData>
        </a:graphic>
      </p:graphicFrame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3AAB270-4E5D-4999-8890-063D52D348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DD38D38-879B-4C4E-BDBA-BA9F3EC643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 dirty="0">
              <a:latin typeface="Times New Roman"/>
            </a:endParaRPr>
          </a:p>
          <a:p>
            <a:pPr>
              <a:defRPr/>
            </a:pPr>
            <a:r>
              <a:rPr lang="en-US" dirty="0">
                <a:solidFill>
                  <a:schemeClr val="bg1"/>
                </a:solidFill>
              </a:rPr>
              <a:t>C9,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8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97231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E2715CA3-CDDE-4010-BC61-9D85D2B390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440323"/>
            <a:ext cx="7315200" cy="738664"/>
          </a:xfrm>
        </p:spPr>
        <p:txBody>
          <a:bodyPr/>
          <a:lstStyle/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Escape sequences used in double-quoted strings and heredocs</a:t>
            </a:r>
            <a:endParaRPr lang="en-US" dirty="0"/>
          </a:p>
        </p:txBody>
      </p:sp>
      <p:graphicFrame>
        <p:nvGraphicFramePr>
          <p:cNvPr id="8" name="Table Placeholder 7">
            <a:extLst>
              <a:ext uri="{FF2B5EF4-FFF2-40B4-BE49-F238E27FC236}">
                <a16:creationId xmlns:a16="http://schemas.microsoft.com/office/drawing/2014/main" id="{02996B09-4586-40A2-8504-944C269B6B7F}"/>
              </a:ext>
            </a:extLst>
          </p:cNvPr>
          <p:cNvGraphicFramePr>
            <a:graphicFrameLocks noGrp="1"/>
          </p:cNvGraphicFramePr>
          <p:nvPr>
            <p:ph type="tbl" sz="quarter" idx="13"/>
            <p:extLst>
              <p:ext uri="{D42A27DB-BD31-4B8C-83A1-F6EECF244321}">
                <p14:modId xmlns:p14="http://schemas.microsoft.com/office/powerpoint/2010/main" val="1632073924"/>
              </p:ext>
            </p:extLst>
          </p:nvPr>
        </p:nvGraphicFramePr>
        <p:xfrm>
          <a:off x="914400" y="1333498"/>
          <a:ext cx="6697980" cy="4191003"/>
        </p:xfrm>
        <a:graphic>
          <a:graphicData uri="http://schemas.openxmlformats.org/drawingml/2006/table">
            <a:tbl>
              <a:tblPr firstRow="1"/>
              <a:tblGrid>
                <a:gridCol w="1554480">
                  <a:extLst>
                    <a:ext uri="{9D8B030D-6E8A-4147-A177-3AD203B41FA5}">
                      <a16:colId xmlns:a16="http://schemas.microsoft.com/office/drawing/2014/main" val="20647813"/>
                    </a:ext>
                  </a:extLst>
                </a:gridCol>
                <a:gridCol w="5143500">
                  <a:extLst>
                    <a:ext uri="{9D8B030D-6E8A-4147-A177-3AD203B41FA5}">
                      <a16:colId xmlns:a16="http://schemas.microsoft.com/office/drawing/2014/main" val="2456661508"/>
                    </a:ext>
                  </a:extLst>
                </a:gridCol>
              </a:tblGrid>
              <a:tr h="465667"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1828800" algn="l"/>
                          <a:tab pos="457200" algn="l"/>
                        </a:tabLst>
                      </a:pPr>
                      <a:r>
                        <a:rPr lang="en-US" sz="20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Sequence</a:t>
                      </a:r>
                    </a:p>
                  </a:txBody>
                  <a:tcPr marL="68580" marR="6858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D87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1828800" algn="l"/>
                          <a:tab pos="457200" algn="l"/>
                        </a:tabLst>
                      </a:pPr>
                      <a:r>
                        <a:rPr lang="en-US" sz="2000" b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Description</a:t>
                      </a:r>
                    </a:p>
                  </a:txBody>
                  <a:tcPr marL="68580" marR="6858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D87B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8232374"/>
                  </a:ext>
                </a:extLst>
              </a:tr>
              <a:tr h="465667"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635000" algn="ctr"/>
                          <a:tab pos="800100" algn="l"/>
                          <a:tab pos="2514600" algn="l"/>
                        </a:tabLs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	\$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C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800100" algn="l"/>
                          <a:tab pos="2514600" algn="l"/>
                          <a:tab pos="457200" algn="l"/>
                        </a:tabLs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Dollar sign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C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7452026"/>
                  </a:ext>
                </a:extLst>
              </a:tr>
              <a:tr h="465667"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635000" algn="ctr"/>
                          <a:tab pos="800100" algn="l"/>
                          <a:tab pos="2514600" algn="l"/>
                        </a:tabLs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	\n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C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800100" algn="l"/>
                          <a:tab pos="2514600" algn="l"/>
                          <a:tab pos="457200" algn="l"/>
                        </a:tabLs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New line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C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2069569"/>
                  </a:ext>
                </a:extLst>
              </a:tr>
              <a:tr h="465667"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635000" algn="ctr"/>
                          <a:tab pos="800100" algn="l"/>
                          <a:tab pos="2514600" algn="l"/>
                        </a:tabLs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	\t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C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800100" algn="l"/>
                          <a:tab pos="2514600" algn="l"/>
                          <a:tab pos="457200" algn="l"/>
                        </a:tabLs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Tab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C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3947591"/>
                  </a:ext>
                </a:extLst>
              </a:tr>
              <a:tr h="465667"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635000" algn="ctr"/>
                          <a:tab pos="800100" algn="l"/>
                          <a:tab pos="2514600" algn="l"/>
                        </a:tabLs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	\r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C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800100" algn="l"/>
                          <a:tab pos="2514600" algn="l"/>
                          <a:tab pos="457200" algn="l"/>
                        </a:tabLs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Carriage return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C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7636824"/>
                  </a:ext>
                </a:extLst>
              </a:tr>
              <a:tr h="465667"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635000" algn="ctr"/>
                          <a:tab pos="800100" algn="l"/>
                          <a:tab pos="2514600" algn="l"/>
                        </a:tabLs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	\f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C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800100" algn="l"/>
                          <a:tab pos="2514600" algn="l"/>
                          <a:tab pos="457200" algn="l"/>
                        </a:tabLs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Form feed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C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266909"/>
                  </a:ext>
                </a:extLst>
              </a:tr>
              <a:tr h="465667"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635000" algn="ctr"/>
                          <a:tab pos="800100" algn="l"/>
                          <a:tab pos="2514600" algn="l"/>
                        </a:tabLs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	\v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C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800100" algn="l"/>
                          <a:tab pos="2514600" algn="l"/>
                          <a:tab pos="457200" algn="l"/>
                        </a:tabLs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Vertical tab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C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9353186"/>
                  </a:ext>
                </a:extLst>
              </a:tr>
              <a:tr h="465667"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635000" algn="ctr"/>
                          <a:tab pos="800100" algn="l"/>
                          <a:tab pos="2514600" algn="l"/>
                        </a:tabLs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	\</a:t>
                      </a:r>
                      <a:r>
                        <a:rPr lang="en-US" sz="1600" b="1" i="1" dirty="0" err="1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ooo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C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800100" algn="l"/>
                          <a:tab pos="2514600" algn="l"/>
                          <a:tab pos="457200" algn="l"/>
                        </a:tabLs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Character with the specified octal value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C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3746639"/>
                  </a:ext>
                </a:extLst>
              </a:tr>
              <a:tr h="465667"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600"/>
                        </a:spcBef>
                        <a:spcAft>
                          <a:spcPts val="900"/>
                        </a:spcAft>
                        <a:tabLst>
                          <a:tab pos="635000" algn="ctr"/>
                          <a:tab pos="914400" algn="l"/>
                          <a:tab pos="2057400" algn="l"/>
                        </a:tabLs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	\</a:t>
                      </a:r>
                      <a:r>
                        <a:rPr lang="en-US" sz="1600" b="1" dirty="0" err="1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r>
                        <a:rPr lang="en-US" sz="1600" b="1" i="1" dirty="0" err="1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hh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C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600"/>
                        </a:spcBef>
                        <a:spcAft>
                          <a:spcPts val="900"/>
                        </a:spcAft>
                        <a:tabLst>
                          <a:tab pos="914400" algn="l"/>
                          <a:tab pos="2057400" algn="l"/>
                          <a:tab pos="457200" algn="l"/>
                        </a:tabLs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Character with the specified hexadecimal value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C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1372595"/>
                  </a:ext>
                </a:extLst>
              </a:tr>
            </a:tbl>
          </a:graphicData>
        </a:graphic>
      </p:graphicFrame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044806E-3E49-40C0-8FBF-E5F47F9884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3310A02-EC94-4A6F-B845-BDE2155E81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 dirty="0">
              <a:latin typeface="Times New Roman"/>
            </a:endParaRPr>
          </a:p>
          <a:p>
            <a:pPr>
              <a:defRPr/>
            </a:pPr>
            <a:r>
              <a:rPr lang="en-US" dirty="0">
                <a:solidFill>
                  <a:schemeClr val="bg1"/>
                </a:solidFill>
              </a:rPr>
              <a:t>C9,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9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8932621"/>
      </p:ext>
    </p:extLst>
  </p:cSld>
  <p:clrMapOvr>
    <a:masterClrMapping/>
  </p:clrMapOvr>
</p:sld>
</file>

<file path=ppt/theme/theme1.xml><?xml version="1.0" encoding="utf-8"?>
<a:theme xmlns:a="http://schemas.openxmlformats.org/drawingml/2006/main" name="Master slides_with_titles_logo">
  <a:themeElements>
    <a:clrScheme name="Master slide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Master slide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slide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slides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slides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slide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slide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slide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MA accessible slides - new format.potx" id="{559EF3C0-4B4D-4009-8932-B7E9BB24B956}" vid="{207E6EB6-5B63-4C91-9F06-4D6B6B3F1B02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MMA accessible slides - new format</Template>
  <TotalTime>3622</TotalTime>
  <Words>4232</Words>
  <Application>Microsoft Office PowerPoint</Application>
  <PresentationFormat>On-screen Show (4:3)</PresentationFormat>
  <Paragraphs>572</Paragraphs>
  <Slides>49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49</vt:i4>
      </vt:variant>
    </vt:vector>
  </HeadingPairs>
  <TitlesOfParts>
    <vt:vector size="56" baseType="lpstr">
      <vt:lpstr>Arial</vt:lpstr>
      <vt:lpstr>Arial Narrow</vt:lpstr>
      <vt:lpstr>Courier New</vt:lpstr>
      <vt:lpstr>Symbol</vt:lpstr>
      <vt:lpstr>Tahoma</vt:lpstr>
      <vt:lpstr>Times New Roman</vt:lpstr>
      <vt:lpstr>Master slides_with_titles_logo</vt:lpstr>
      <vt:lpstr>Murach’s PHP and MySQL (4th Edition)</vt:lpstr>
      <vt:lpstr>Applied objectives</vt:lpstr>
      <vt:lpstr>Knowledge objectives (part 1)</vt:lpstr>
      <vt:lpstr>Knowledge objectives (part 2)</vt:lpstr>
      <vt:lpstr>Assign strings with single quotes</vt:lpstr>
      <vt:lpstr>Assign a string with a heredoc</vt:lpstr>
      <vt:lpstr>Key terms for creating strings</vt:lpstr>
      <vt:lpstr>Escape sequences only used in some strings</vt:lpstr>
      <vt:lpstr>Escape sequences used in double-quoted strings and heredocs</vt:lpstr>
      <vt:lpstr>Escape sequences with single quotes</vt:lpstr>
      <vt:lpstr>The htmlentities() function</vt:lpstr>
      <vt:lpstr>Key term for using special characters in text strings</vt:lpstr>
      <vt:lpstr>A URL for a list of all PHP string functions</vt:lpstr>
      <vt:lpstr>Code that determines if the string is empty</vt:lpstr>
      <vt:lpstr>Code that formats a phone number in two ways</vt:lpstr>
      <vt:lpstr>Key terms for working with strings</vt:lpstr>
      <vt:lpstr>Functions that search a string</vt:lpstr>
      <vt:lpstr>Code that searches a string for spaces</vt:lpstr>
      <vt:lpstr>Code that splits a string into two substrings</vt:lpstr>
      <vt:lpstr>Code that determines if a string  contains another string</vt:lpstr>
      <vt:lpstr>Functions that modify strings</vt:lpstr>
      <vt:lpstr>Code that trims and pads a string</vt:lpstr>
      <vt:lpstr>Code that changes the sequence of the characters</vt:lpstr>
      <vt:lpstr>Code that replaces periods with dashes</vt:lpstr>
      <vt:lpstr>Functions that convert strings and arrays</vt:lpstr>
      <vt:lpstr>Functions that convert between strings  and ASCII integer values</vt:lpstr>
      <vt:lpstr>Key term when converting strings</vt:lpstr>
      <vt:lpstr>Functions that compare two strings</vt:lpstr>
      <vt:lpstr>How to compare two strings</vt:lpstr>
      <vt:lpstr>How to assign a decimal value (base 10)</vt:lpstr>
      <vt:lpstr>How to assign an octal value (base 8)</vt:lpstr>
      <vt:lpstr>Key terms for working with numbers</vt:lpstr>
      <vt:lpstr>How to assign floating-point values</vt:lpstr>
      <vt:lpstr>Two functions for working with infinity</vt:lpstr>
      <vt:lpstr>Key terms for working with floating-point values</vt:lpstr>
      <vt:lpstr>URL for a list of all PHP math functions</vt:lpstr>
      <vt:lpstr>How to round a number</vt:lpstr>
      <vt:lpstr>How to calculate the distance between two points</vt:lpstr>
      <vt:lpstr>Functions that generate random numbers</vt:lpstr>
      <vt:lpstr>How to generate a random password</vt:lpstr>
      <vt:lpstr>The sprintf() function</vt:lpstr>
      <vt:lpstr>A sprintf() function that formats two values</vt:lpstr>
      <vt:lpstr>Key terms for using the sprintf() function</vt:lpstr>
      <vt:lpstr>The parts of a format code</vt:lpstr>
      <vt:lpstr>How to use the optional specifiers</vt:lpstr>
      <vt:lpstr>Two functions for converting strings to numbers</vt:lpstr>
      <vt:lpstr>How to convert a string to an integer</vt:lpstr>
      <vt:lpstr>How to convert a string to a floating-point number</vt:lpstr>
      <vt:lpstr>Key terms for converting a value to another type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Murach’s PHP and MySQL (4th Edition)</dc:title>
  <dc:creator>Anne Boehm</dc:creator>
  <cp:lastModifiedBy>Jim Gerland</cp:lastModifiedBy>
  <cp:revision>44</cp:revision>
  <cp:lastPrinted>2016-01-14T23:03:16Z</cp:lastPrinted>
  <dcterms:created xsi:type="dcterms:W3CDTF">2022-04-04T18:14:02Z</dcterms:created>
  <dcterms:modified xsi:type="dcterms:W3CDTF">2022-12-17T13:33:02Z</dcterms:modified>
</cp:coreProperties>
</file>